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58" r:id="rId3"/>
    <p:sldId id="259" r:id="rId4"/>
    <p:sldId id="260" r:id="rId5"/>
    <p:sldId id="261" r:id="rId6"/>
    <p:sldId id="262" r:id="rId7"/>
    <p:sldId id="267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63" r:id="rId17"/>
    <p:sldId id="273" r:id="rId18"/>
    <p:sldId id="274" r:id="rId19"/>
    <p:sldId id="275" r:id="rId20"/>
    <p:sldId id="25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E124E-E69A-42CC-8736-0D14E70C0444}" type="datetimeFigureOut">
              <a:rPr lang="en-PH" smtClean="0"/>
              <a:t>18/10/2024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1998-801F-4789-B9AB-0A87BF9F656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118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943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572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714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018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7912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8879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635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63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A973-9109-47F2-A850-242402AEC0F5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06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2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4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3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7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3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FF9F-CE8B-4221-8E49-2B580805820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ACE2A-7E58-4DD6-8754-E1ECD83EB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6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0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0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31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2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2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2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2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10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2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10" Type="http://schemas.openxmlformats.org/officeDocument/2006/relationships/image" Target="../media/image37.jpeg"/><Relationship Id="rId4" Type="http://schemas.openxmlformats.org/officeDocument/2006/relationships/image" Target="../media/image19.jpeg"/><Relationship Id="rId9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ustralia Wallpapers - Wallpaper Cave">
            <a:extLst>
              <a:ext uri="{FF2B5EF4-FFF2-40B4-BE49-F238E27FC236}">
                <a16:creationId xmlns:a16="http://schemas.microsoft.com/office/drawing/2014/main" id="{EDD99F52-632B-1763-DC12-70F6C1A0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30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1D134012-634B-F924-10BD-6CA66EAA2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73" y="0"/>
            <a:ext cx="3969327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A555D76-1153-438A-D238-5391D9A9A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441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4C844-9A8C-24AF-389C-62BAB3A0C6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09F8E-189C-FDDA-E6F0-C1EB9986BAE5}"/>
              </a:ext>
            </a:extLst>
          </p:cNvPr>
          <p:cNvSpPr txBox="1"/>
          <p:nvPr/>
        </p:nvSpPr>
        <p:spPr>
          <a:xfrm>
            <a:off x="-2817065" y="4688627"/>
            <a:ext cx="779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>
                <a:solidFill>
                  <a:schemeClr val="bg1"/>
                </a:solidFill>
                <a:latin typeface="Gabriola" panose="04040605051002020D02" pitchFamily="82" charset="0"/>
              </a:rPr>
              <a:t>Groupmates</a:t>
            </a:r>
            <a:r>
              <a:rPr lang="en-PH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85502-E0FC-EFD7-0096-40EA77B79B6E}"/>
              </a:ext>
            </a:extLst>
          </p:cNvPr>
          <p:cNvSpPr txBox="1"/>
          <p:nvPr/>
        </p:nvSpPr>
        <p:spPr>
          <a:xfrm>
            <a:off x="158072" y="5209238"/>
            <a:ext cx="4451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400" dirty="0" err="1">
                <a:solidFill>
                  <a:schemeClr val="bg1"/>
                </a:solidFill>
                <a:latin typeface="Gabriola" panose="04040605051002020D02" pitchFamily="82" charset="0"/>
              </a:rPr>
              <a:t>Jaspher</a:t>
            </a:r>
            <a:r>
              <a:rPr lang="en-PH" sz="2400" dirty="0">
                <a:solidFill>
                  <a:schemeClr val="bg1"/>
                </a:solidFill>
                <a:latin typeface="Gabriola" panose="04040605051002020D02" pitchFamily="82" charset="0"/>
              </a:rPr>
              <a:t> Jules 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400" dirty="0" err="1">
                <a:solidFill>
                  <a:schemeClr val="bg1"/>
                </a:solidFill>
                <a:latin typeface="Gabriola" panose="04040605051002020D02" pitchFamily="82" charset="0"/>
              </a:rPr>
              <a:t>Jasog</a:t>
            </a:r>
            <a:r>
              <a:rPr lang="en-PH" sz="2400" dirty="0">
                <a:solidFill>
                  <a:schemeClr val="bg1"/>
                </a:solidFill>
                <a:latin typeface="Gabriola" panose="04040605051002020D02" pitchFamily="82" charset="0"/>
              </a:rPr>
              <a:t> </a:t>
            </a:r>
            <a:r>
              <a:rPr lang="en-PH" sz="2400" dirty="0" err="1">
                <a:solidFill>
                  <a:schemeClr val="bg1"/>
                </a:solidFill>
                <a:latin typeface="Gabriola" panose="04040605051002020D02" pitchFamily="82" charset="0"/>
              </a:rPr>
              <a:t>Clarife</a:t>
            </a:r>
            <a:endParaRPr lang="en-PH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400" dirty="0" err="1">
                <a:solidFill>
                  <a:schemeClr val="bg1"/>
                </a:solidFill>
                <a:latin typeface="Gabriola" panose="04040605051002020D02" pitchFamily="82" charset="0"/>
              </a:rPr>
              <a:t>Kelzter</a:t>
            </a:r>
            <a:r>
              <a:rPr lang="en-PH" sz="2400" dirty="0">
                <a:solidFill>
                  <a:schemeClr val="bg1"/>
                </a:solidFill>
                <a:latin typeface="Gabriola" panose="04040605051002020D02" pitchFamily="82" charset="0"/>
              </a:rPr>
              <a:t> Dwight </a:t>
            </a:r>
            <a:r>
              <a:rPr lang="en-PH" sz="2400" dirty="0" err="1">
                <a:solidFill>
                  <a:schemeClr val="bg1"/>
                </a:solidFill>
                <a:latin typeface="Gabriola" panose="04040605051002020D02" pitchFamily="82" charset="0"/>
              </a:rPr>
              <a:t>Ongcol</a:t>
            </a:r>
            <a:endParaRPr lang="en-PH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400" dirty="0">
                <a:solidFill>
                  <a:schemeClr val="bg1"/>
                </a:solidFill>
                <a:latin typeface="Gabriola" panose="04040605051002020D02" pitchFamily="82" charset="0"/>
              </a:rPr>
              <a:t>Arvin Glen Hinoyog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F0EC8-0AE8-4624-B94A-038AE412DCA4}"/>
              </a:ext>
            </a:extLst>
          </p:cNvPr>
          <p:cNvSpPr txBox="1"/>
          <p:nvPr/>
        </p:nvSpPr>
        <p:spPr>
          <a:xfrm>
            <a:off x="330918" y="94491"/>
            <a:ext cx="11647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abriola" panose="04040605051002020D02" pitchFamily="82" charset="0"/>
              </a:rPr>
              <a:t>Dissecting a Country Under the Lens of Global Development</a:t>
            </a:r>
            <a:endParaRPr lang="en-PH" sz="36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DED7B-7F50-4DBE-8678-A84324106AD4}"/>
              </a:ext>
            </a:extLst>
          </p:cNvPr>
          <p:cNvSpPr txBox="1"/>
          <p:nvPr/>
        </p:nvSpPr>
        <p:spPr>
          <a:xfrm>
            <a:off x="124022" y="1399932"/>
            <a:ext cx="3660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Australia</a:t>
            </a:r>
            <a:endParaRPr lang="en-PH" sz="4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4514E-B617-496D-B642-04199AB5B5BE}"/>
              </a:ext>
            </a:extLst>
          </p:cNvPr>
          <p:cNvSpPr txBox="1"/>
          <p:nvPr/>
        </p:nvSpPr>
        <p:spPr>
          <a:xfrm>
            <a:off x="3957724" y="1343710"/>
            <a:ext cx="3660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Hungary</a:t>
            </a:r>
            <a:endParaRPr lang="en-PH" sz="4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8A3EE-90BE-4A8D-A43B-6AECAF0F07D6}"/>
              </a:ext>
            </a:extLst>
          </p:cNvPr>
          <p:cNvSpPr txBox="1"/>
          <p:nvPr/>
        </p:nvSpPr>
        <p:spPr>
          <a:xfrm>
            <a:off x="8104246" y="1439453"/>
            <a:ext cx="3660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Nepal</a:t>
            </a:r>
            <a:endParaRPr lang="en-PH" sz="4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26" name="Picture 2" descr="Hungarian flag">
            <a:extLst>
              <a:ext uri="{FF2B5EF4-FFF2-40B4-BE49-F238E27FC236}">
                <a16:creationId xmlns:a16="http://schemas.microsoft.com/office/drawing/2014/main" id="{8D531704-6A1B-4E65-9663-491E7A23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51" y="2588057"/>
            <a:ext cx="2018075" cy="13440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oto australia waving flag">
            <a:extLst>
              <a:ext uri="{FF2B5EF4-FFF2-40B4-BE49-F238E27FC236}">
                <a16:creationId xmlns:a16="http://schemas.microsoft.com/office/drawing/2014/main" id="{9FF99EE0-216F-48AB-82D8-0A392B07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18" y="2588057"/>
            <a:ext cx="2084509" cy="1356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pal National Flag (Nepali flag) - Waving background illustration. Highly detailed realistic 3D rendering">
            <a:extLst>
              <a:ext uri="{FF2B5EF4-FFF2-40B4-BE49-F238E27FC236}">
                <a16:creationId xmlns:a16="http://schemas.microsoft.com/office/drawing/2014/main" id="{B368A9FF-F368-496B-8BB1-DA890CA7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593" y="2588057"/>
            <a:ext cx="1907188" cy="1356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8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5" y="18627743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984785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5" y="16113344"/>
            <a:ext cx="296790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3583938"/>
            <a:ext cx="298839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ducation System in Australia: Australia Study Structure">
            <a:extLst>
              <a:ext uri="{FF2B5EF4-FFF2-40B4-BE49-F238E27FC236}">
                <a16:creationId xmlns:a16="http://schemas.microsoft.com/office/drawing/2014/main" id="{E0F2F774-9468-9D04-CC3E-25E240CA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357830"/>
            <a:ext cx="3007585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4769B3AE-07C4-8E85-0093-176B7032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923086"/>
            <a:ext cx="3007585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ustralian Politics ...">
            <a:extLst>
              <a:ext uri="{FF2B5EF4-FFF2-40B4-BE49-F238E27FC236}">
                <a16:creationId xmlns:a16="http://schemas.microsoft.com/office/drawing/2014/main" id="{015F8C6F-484B-FDF5-F464-D076E9DC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6394718"/>
            <a:ext cx="3007585" cy="2227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2022 federal election and the ...">
            <a:extLst>
              <a:ext uri="{FF2B5EF4-FFF2-40B4-BE49-F238E27FC236}">
                <a16:creationId xmlns:a16="http://schemas.microsoft.com/office/drawing/2014/main" id="{CD25F56D-DA72-C195-1DAA-AD5873AA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177542"/>
            <a:ext cx="4821073" cy="4380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1BB59-4E60-5AEC-5142-2936FBD69F7D}"/>
              </a:ext>
            </a:extLst>
          </p:cNvPr>
          <p:cNvSpPr txBox="1"/>
          <p:nvPr/>
        </p:nvSpPr>
        <p:spPr>
          <a:xfrm>
            <a:off x="5812219" y="1314695"/>
            <a:ext cx="62851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 has consistently ranked as one of the least corrupt countries in the world. In 2023, it scored 75 out of 100 on the </a:t>
            </a:r>
            <a:r>
              <a:rPr lang="en-US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CPI</a:t>
            </a: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placing it among the top 15 least corrupt nations globally</a:t>
            </a:r>
          </a:p>
        </p:txBody>
      </p:sp>
    </p:spTree>
    <p:extLst>
      <p:ext uri="{BB962C8B-B14F-4D97-AF65-F5344CB8AC3E}">
        <p14:creationId xmlns:p14="http://schemas.microsoft.com/office/powerpoint/2010/main" val="16138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-1" y="7937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FC236-AE45-DEFE-23E4-2150B566330D}"/>
              </a:ext>
            </a:extLst>
          </p:cNvPr>
          <p:cNvSpPr txBox="1"/>
          <p:nvPr/>
        </p:nvSpPr>
        <p:spPr>
          <a:xfrm>
            <a:off x="3830781" y="320674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Hungary</a:t>
            </a:r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9" y="2442387"/>
            <a:ext cx="2808514" cy="1770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64" y="2405062"/>
            <a:ext cx="2688036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11" y="2409730"/>
            <a:ext cx="280851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36" y="2405062"/>
            <a:ext cx="297846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441371"/>
            <a:ext cx="2793078" cy="177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64" y="4441371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12" y="4444820"/>
            <a:ext cx="2818936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692" y="4441371"/>
            <a:ext cx="2890333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1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6" y="1148116"/>
            <a:ext cx="4338319" cy="39482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8" y="-1178293"/>
            <a:ext cx="2865849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2" y="-3307942"/>
            <a:ext cx="280851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8" y="-5365177"/>
            <a:ext cx="2793078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8" y="-7310241"/>
            <a:ext cx="2793078" cy="177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8" y="-9194103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0" y="-11136409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1" y="-13047264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4EA47C-C3A0-58C0-ABCC-7E62D4D8A3AD}"/>
              </a:ext>
            </a:extLst>
          </p:cNvPr>
          <p:cNvSpPr txBox="1"/>
          <p:nvPr/>
        </p:nvSpPr>
        <p:spPr>
          <a:xfrm>
            <a:off x="4685931" y="2455534"/>
            <a:ext cx="7367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Investment and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Digital divides</a:t>
            </a:r>
          </a:p>
          <a:p>
            <a:endParaRPr lang="en-US" sz="4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0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224664"/>
            <a:ext cx="2865849" cy="1931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05638"/>
            <a:ext cx="4391185" cy="4241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4" y="-1215457"/>
            <a:ext cx="280851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0" y="-3272692"/>
            <a:ext cx="2793078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0" y="-5217756"/>
            <a:ext cx="2793078" cy="177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0" y="-7101618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2" y="-9043924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" y="-10954779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289A6-A6D2-B754-05EC-954CD6D8683C}"/>
              </a:ext>
            </a:extLst>
          </p:cNvPr>
          <p:cNvSpPr txBox="1"/>
          <p:nvPr/>
        </p:nvSpPr>
        <p:spPr>
          <a:xfrm>
            <a:off x="4695986" y="2455534"/>
            <a:ext cx="7830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Broadband access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4G and 5G rollout</a:t>
            </a:r>
          </a:p>
        </p:txBody>
      </p:sp>
    </p:spTree>
    <p:extLst>
      <p:ext uri="{BB962C8B-B14F-4D97-AF65-F5344CB8AC3E}">
        <p14:creationId xmlns:p14="http://schemas.microsoft.com/office/powerpoint/2010/main" val="82396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8602104"/>
            <a:ext cx="2865849" cy="1931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" y="6343190"/>
            <a:ext cx="2889142" cy="1931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2" y="1231209"/>
            <a:ext cx="4818177" cy="4193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" y="-1099378"/>
            <a:ext cx="2793078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" y="-3044442"/>
            <a:ext cx="2793078" cy="177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" y="-4928304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-6870610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-8781465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513D5-CF7F-26AB-2414-D6A980B0E745}"/>
              </a:ext>
            </a:extLst>
          </p:cNvPr>
          <p:cNvSpPr txBox="1"/>
          <p:nvPr/>
        </p:nvSpPr>
        <p:spPr>
          <a:xfrm>
            <a:off x="5517727" y="1947812"/>
            <a:ext cx="6385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system is largely financed through the National Health Insurance Fund (NEAK)</a:t>
            </a:r>
          </a:p>
        </p:txBody>
      </p:sp>
    </p:spTree>
    <p:extLst>
      <p:ext uri="{BB962C8B-B14F-4D97-AF65-F5344CB8AC3E}">
        <p14:creationId xmlns:p14="http://schemas.microsoft.com/office/powerpoint/2010/main" val="277251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7" y="10751914"/>
            <a:ext cx="2865849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7" y="8536687"/>
            <a:ext cx="2889142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136699"/>
            <a:ext cx="2793078" cy="210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75011"/>
            <a:ext cx="4782206" cy="3918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4" y="-943273"/>
            <a:ext cx="2793078" cy="177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4" y="-2827135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6" y="-4769441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7" y="-6680296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F4D92-9538-E184-1093-5198D943B406}"/>
              </a:ext>
            </a:extLst>
          </p:cNvPr>
          <p:cNvSpPr txBox="1"/>
          <p:nvPr/>
        </p:nvSpPr>
        <p:spPr>
          <a:xfrm>
            <a:off x="5517727" y="1947812"/>
            <a:ext cx="6385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Primary and specialist care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Hospital care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Emergency care etc.</a:t>
            </a:r>
          </a:p>
        </p:txBody>
      </p:sp>
    </p:spTree>
    <p:extLst>
      <p:ext uri="{BB962C8B-B14F-4D97-AF65-F5344CB8AC3E}">
        <p14:creationId xmlns:p14="http://schemas.microsoft.com/office/powerpoint/2010/main" val="297871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3" y="13281754"/>
            <a:ext cx="2865849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3" y="11066527"/>
            <a:ext cx="2889142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8666539"/>
            <a:ext cx="2793078" cy="210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290974"/>
            <a:ext cx="2793078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96277"/>
            <a:ext cx="4876799" cy="4057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4" y="-921948"/>
            <a:ext cx="2659404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6" y="-2899872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6" y="-5046611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C1909-5744-69F8-9E8D-E66A9AB72F17}"/>
              </a:ext>
            </a:extLst>
          </p:cNvPr>
          <p:cNvSpPr txBox="1"/>
          <p:nvPr/>
        </p:nvSpPr>
        <p:spPr>
          <a:xfrm>
            <a:off x="5381092" y="1532204"/>
            <a:ext cx="6385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Hungary has achieved relatively high enrollment rates across various levels of education, reflecting the country's commitment to universal access to education</a:t>
            </a:r>
          </a:p>
        </p:txBody>
      </p:sp>
    </p:spTree>
    <p:extLst>
      <p:ext uri="{BB962C8B-B14F-4D97-AF65-F5344CB8AC3E}">
        <p14:creationId xmlns:p14="http://schemas.microsoft.com/office/powerpoint/2010/main" val="343313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2" y="16268794"/>
            <a:ext cx="2865849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2" y="14053567"/>
            <a:ext cx="2889142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53579"/>
            <a:ext cx="2793078" cy="210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278014"/>
            <a:ext cx="2793078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8" y="6259417"/>
            <a:ext cx="2919821" cy="2723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486645"/>
            <a:ext cx="4846319" cy="38767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7" y="-1009125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3091395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88DAE-D33B-E4B0-CC9C-9579AF508209}"/>
              </a:ext>
            </a:extLst>
          </p:cNvPr>
          <p:cNvSpPr txBox="1"/>
          <p:nvPr/>
        </p:nvSpPr>
        <p:spPr>
          <a:xfrm>
            <a:off x="5244285" y="1533197"/>
            <a:ext cx="64239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Hungary’s education system offers a decent standard of education, but it faces some challenges.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Teacher quality and training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Infrastructure and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9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04236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7" y="18346084"/>
            <a:ext cx="2865849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7" y="16130857"/>
            <a:ext cx="2889142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5" y="13730869"/>
            <a:ext cx="2793078" cy="210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5" y="11355304"/>
            <a:ext cx="2793078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8" y="8336707"/>
            <a:ext cx="2919821" cy="2723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5" y="6124304"/>
            <a:ext cx="2943114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453326"/>
            <a:ext cx="5212079" cy="3905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5" y="-868090"/>
            <a:ext cx="2685262" cy="1736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53D299-1639-C0CD-E4A3-2A7391E6F85F}"/>
              </a:ext>
            </a:extLst>
          </p:cNvPr>
          <p:cNvSpPr txBox="1"/>
          <p:nvPr/>
        </p:nvSpPr>
        <p:spPr>
          <a:xfrm>
            <a:off x="5623034" y="2763310"/>
            <a:ext cx="5099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Prime Minister</a:t>
            </a:r>
          </a:p>
        </p:txBody>
      </p:sp>
    </p:spTree>
    <p:extLst>
      <p:ext uri="{BB962C8B-B14F-4D97-AF65-F5344CB8AC3E}">
        <p14:creationId xmlns:p14="http://schemas.microsoft.com/office/powerpoint/2010/main" val="386261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0" name="Picture 6" descr="Best cities to live in Hungary - Immigration residency blog">
            <a:extLst>
              <a:ext uri="{FF2B5EF4-FFF2-40B4-BE49-F238E27FC236}">
                <a16:creationId xmlns:a16="http://schemas.microsoft.com/office/drawing/2014/main" id="{C4FAC484-1B89-AB24-7969-9CE342C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48313-2ECA-AEB3-974A-EF583710DE64}"/>
              </a:ext>
            </a:extLst>
          </p:cNvPr>
          <p:cNvSpPr/>
          <p:nvPr/>
        </p:nvSpPr>
        <p:spPr>
          <a:xfrm>
            <a:off x="0" y="-1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Hungary's digital government is struggling to meet the demands of its  citizens">
            <a:extLst>
              <a:ext uri="{FF2B5EF4-FFF2-40B4-BE49-F238E27FC236}">
                <a16:creationId xmlns:a16="http://schemas.microsoft.com/office/drawing/2014/main" id="{340B9F9E-1A9C-D033-0B0F-9CB0AAB5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3" y="20212430"/>
            <a:ext cx="2865849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ungary's Magyar Telekom to hold review of existing tower assets - DCD">
            <a:extLst>
              <a:ext uri="{FF2B5EF4-FFF2-40B4-BE49-F238E27FC236}">
                <a16:creationId xmlns:a16="http://schemas.microsoft.com/office/drawing/2014/main" id="{B2DCD763-3B0F-3B03-2F0B-A938E77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2" y="18524227"/>
            <a:ext cx="2889142" cy="1919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Discover the Best Health Insurance in Hungary for Foreigners">
            <a:extLst>
              <a:ext uri="{FF2B5EF4-FFF2-40B4-BE49-F238E27FC236}">
                <a16:creationId xmlns:a16="http://schemas.microsoft.com/office/drawing/2014/main" id="{EC0E8A5E-3F38-FDDD-AEBF-5105FE3AA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38" name="Picture 14" descr="Discover the Best Health Insurance in Hungary for Foreigners">
            <a:extLst>
              <a:ext uri="{FF2B5EF4-FFF2-40B4-BE49-F238E27FC236}">
                <a16:creationId xmlns:a16="http://schemas.microsoft.com/office/drawing/2014/main" id="{098BFD40-4B75-492F-6F76-49D23AA1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124239"/>
            <a:ext cx="2793078" cy="2104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ospitals in Hungary: What Visitors and Foreigners Need to Know">
            <a:extLst>
              <a:ext uri="{FF2B5EF4-FFF2-40B4-BE49-F238E27FC236}">
                <a16:creationId xmlns:a16="http://schemas.microsoft.com/office/drawing/2014/main" id="{9738FF65-CEB2-1948-2C69-01672F1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48674"/>
            <a:ext cx="2793078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ungary Concept with Little Girl Student with Book Against the Hungary Flag  Background. Learn Hungarian Language Stock Photo - Image of flag, book:  140454796">
            <a:extLst>
              <a:ext uri="{FF2B5EF4-FFF2-40B4-BE49-F238E27FC236}">
                <a16:creationId xmlns:a16="http://schemas.microsoft.com/office/drawing/2014/main" id="{A66223C8-B673-59C1-6E63-7F468834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93" y="10730077"/>
            <a:ext cx="2919821" cy="27233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apest Universities in Hungary for International Students - AIMS Education">
            <a:extLst>
              <a:ext uri="{FF2B5EF4-FFF2-40B4-BE49-F238E27FC236}">
                <a16:creationId xmlns:a16="http://schemas.microsoft.com/office/drawing/2014/main" id="{F4E43F41-D2C0-F86F-4F02-C5FD3947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517674"/>
            <a:ext cx="2943114" cy="2049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2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87FEC2E2-8491-C25E-56EA-764598871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15" name="AutoShape 24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56B3E6E0-CB08-8FC4-2628-85E95B36E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50" name="Picture 26" descr="Hungary's domestic politics turned upside down, but this is not the end of  the Orbán regime | Heinrich Böll Stiftung | Prague Office - Czech Republic,  Slovakia, Hungary">
            <a:extLst>
              <a:ext uri="{FF2B5EF4-FFF2-40B4-BE49-F238E27FC236}">
                <a16:creationId xmlns:a16="http://schemas.microsoft.com/office/drawing/2014/main" id="{C421E9DC-CCC8-72DC-90F6-B107E496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6618334"/>
            <a:ext cx="3038196" cy="17361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at Can We Expect from Hungary's Elections? Conflicts and Difficulties of Hungarian  Politics">
            <a:extLst>
              <a:ext uri="{FF2B5EF4-FFF2-40B4-BE49-F238E27FC236}">
                <a16:creationId xmlns:a16="http://schemas.microsoft.com/office/drawing/2014/main" id="{FBAA941A-D221-138A-B62D-EB861F6D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11" y="934401"/>
            <a:ext cx="5626389" cy="4749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2E2AD-595F-A0C3-1C77-8A02104B67E7}"/>
              </a:ext>
            </a:extLst>
          </p:cNvPr>
          <p:cNvSpPr txBox="1"/>
          <p:nvPr/>
        </p:nvSpPr>
        <p:spPr>
          <a:xfrm>
            <a:off x="6095999" y="1999327"/>
            <a:ext cx="5099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Hungary scored 42 out of 100, ranking 77th out of 180 countries globally (2022 data).</a:t>
            </a:r>
          </a:p>
        </p:txBody>
      </p:sp>
    </p:spTree>
    <p:extLst>
      <p:ext uri="{BB962C8B-B14F-4D97-AF65-F5344CB8AC3E}">
        <p14:creationId xmlns:p14="http://schemas.microsoft.com/office/powerpoint/2010/main" val="423188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6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43530" y="160337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</a:t>
            </a:r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35" y="1908835"/>
            <a:ext cx="293557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7" y="1908835"/>
            <a:ext cx="295823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33" y="1908835"/>
            <a:ext cx="2874529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398" y="1908834"/>
            <a:ext cx="278822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ducation System in Australia: Australia Study Structure">
            <a:extLst>
              <a:ext uri="{FF2B5EF4-FFF2-40B4-BE49-F238E27FC236}">
                <a16:creationId xmlns:a16="http://schemas.microsoft.com/office/drawing/2014/main" id="{0BABCEAB-51B4-5C32-C129-8AB1108C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7" y="4083903"/>
            <a:ext cx="295823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91511EBB-8314-8129-DB2A-A425FF9C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51" y="4083903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stralian Politics ...">
            <a:extLst>
              <a:ext uri="{FF2B5EF4-FFF2-40B4-BE49-F238E27FC236}">
                <a16:creationId xmlns:a16="http://schemas.microsoft.com/office/drawing/2014/main" id="{62A672ED-E7A4-A07C-896B-979C78A1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33" y="4029663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2022 federal election and the ...">
            <a:extLst>
              <a:ext uri="{FF2B5EF4-FFF2-40B4-BE49-F238E27FC236}">
                <a16:creationId xmlns:a16="http://schemas.microsoft.com/office/drawing/2014/main" id="{EEB76087-3D48-A8E5-ED79-058ADF356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069" y="3963622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3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182E5-1DD9-E0BC-D602-B68162F6FB9B}"/>
              </a:ext>
            </a:extLst>
          </p:cNvPr>
          <p:cNvSpPr txBox="1"/>
          <p:nvPr/>
        </p:nvSpPr>
        <p:spPr>
          <a:xfrm>
            <a:off x="3830781" y="320674"/>
            <a:ext cx="4530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Nepal</a:t>
            </a:r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0" y="2544796"/>
            <a:ext cx="2700443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2" y="2529071"/>
            <a:ext cx="3033204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6059424" y="2529071"/>
            <a:ext cx="2893209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01" y="2529071"/>
            <a:ext cx="2991002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1" y="4596909"/>
            <a:ext cx="2700442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2" y="4596909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24" y="4561189"/>
            <a:ext cx="2893210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00" y="4561188"/>
            <a:ext cx="2991003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8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9" y="1211914"/>
            <a:ext cx="4608529" cy="3779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0" y="-981443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151040" y="-2786769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" y="-4573309"/>
            <a:ext cx="2991002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1" y="-6344124"/>
            <a:ext cx="2991001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" y="-8122197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0" y="-9870363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0" y="-11706806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4C1D3-A912-22E4-94B5-E93714B8A801}"/>
              </a:ext>
            </a:extLst>
          </p:cNvPr>
          <p:cNvSpPr txBox="1"/>
          <p:nvPr/>
        </p:nvSpPr>
        <p:spPr>
          <a:xfrm>
            <a:off x="4910607" y="2132178"/>
            <a:ext cx="5948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Data Centers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E-Governance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Digital Payment Systems</a:t>
            </a:r>
          </a:p>
        </p:txBody>
      </p:sp>
    </p:spTree>
    <p:extLst>
      <p:ext uri="{BB962C8B-B14F-4D97-AF65-F5344CB8AC3E}">
        <p14:creationId xmlns:p14="http://schemas.microsoft.com/office/powerpoint/2010/main" val="197266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8" y="6429154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" y="1371600"/>
            <a:ext cx="4966588" cy="425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553132" y="-1126906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4" y="-2913446"/>
            <a:ext cx="2991002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3" y="-4684261"/>
            <a:ext cx="2991001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4" y="-6532542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2" y="-8280708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2" y="-10117151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8E253F-6176-FB7F-9E8B-3DEA5E42F453}"/>
              </a:ext>
            </a:extLst>
          </p:cNvPr>
          <p:cNvSpPr txBox="1"/>
          <p:nvPr/>
        </p:nvSpPr>
        <p:spPr>
          <a:xfrm>
            <a:off x="5159830" y="2220976"/>
            <a:ext cx="7358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Internet Penetration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Mobile Connectivity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Telecommunication Providers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Affordability</a:t>
            </a:r>
          </a:p>
        </p:txBody>
      </p:sp>
    </p:spTree>
    <p:extLst>
      <p:ext uri="{BB962C8B-B14F-4D97-AF65-F5344CB8AC3E}">
        <p14:creationId xmlns:p14="http://schemas.microsoft.com/office/powerpoint/2010/main" val="159817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75" y="8877351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" y="6260417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338849" y="1570768"/>
            <a:ext cx="4788322" cy="4168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2" y="-782896"/>
            <a:ext cx="2991002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3" y="-2714857"/>
            <a:ext cx="2991001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4" y="-4563138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2" y="-6311304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3" y="-8524506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DD3A49-3B99-8E27-AD62-D6E208251778}"/>
              </a:ext>
            </a:extLst>
          </p:cNvPr>
          <p:cNvSpPr txBox="1"/>
          <p:nvPr/>
        </p:nvSpPr>
        <p:spPr>
          <a:xfrm>
            <a:off x="5211254" y="1953212"/>
            <a:ext cx="7064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Nepal's healthcare system has made significant strides in recent years, but it still faces several challenges, especially in terms of accessibility, quality, and coverage.</a:t>
            </a:r>
          </a:p>
        </p:txBody>
      </p:sp>
    </p:spTree>
    <p:extLst>
      <p:ext uri="{BB962C8B-B14F-4D97-AF65-F5344CB8AC3E}">
        <p14:creationId xmlns:p14="http://schemas.microsoft.com/office/powerpoint/2010/main" val="110373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3" y="11549704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3" y="8873162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444293" y="6324395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1" y="1337766"/>
            <a:ext cx="5129211" cy="3987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" y="-875435"/>
            <a:ext cx="2991001" cy="1589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" y="-2807335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5" y="-4695192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5" y="-6662813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B7D9A-DA5C-1465-BC8F-081930EB9FF7}"/>
              </a:ext>
            </a:extLst>
          </p:cNvPr>
          <p:cNvSpPr txBox="1"/>
          <p:nvPr/>
        </p:nvSpPr>
        <p:spPr>
          <a:xfrm>
            <a:off x="5680302" y="2131888"/>
            <a:ext cx="7064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Free Basic Health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Essential Medicines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Maternal and Child Health</a:t>
            </a:r>
          </a:p>
        </p:txBody>
      </p:sp>
    </p:spTree>
    <p:extLst>
      <p:ext uri="{BB962C8B-B14F-4D97-AF65-F5344CB8AC3E}">
        <p14:creationId xmlns:p14="http://schemas.microsoft.com/office/powerpoint/2010/main" val="256104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14277227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11600685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289319" y="9051918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6375374"/>
            <a:ext cx="3226446" cy="23143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1297127"/>
            <a:ext cx="5131767" cy="4380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2" y="-887207"/>
            <a:ext cx="3033204" cy="1569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9" y="-2775064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9" y="-4742685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B5310-55A3-AD16-6DC7-5DFC040E2195}"/>
              </a:ext>
            </a:extLst>
          </p:cNvPr>
          <p:cNvSpPr txBox="1"/>
          <p:nvPr/>
        </p:nvSpPr>
        <p:spPr>
          <a:xfrm>
            <a:off x="5501626" y="1636087"/>
            <a:ext cx="6690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While many children have access to schools, issues related to infrastructure, teacher quality, and curriculum development affect the overall quality of education.</a:t>
            </a:r>
          </a:p>
        </p:txBody>
      </p:sp>
    </p:spTree>
    <p:extLst>
      <p:ext uri="{BB962C8B-B14F-4D97-AF65-F5344CB8AC3E}">
        <p14:creationId xmlns:p14="http://schemas.microsoft.com/office/powerpoint/2010/main" val="221793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16497913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13821371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289318" y="11272604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8596060"/>
            <a:ext cx="3226446" cy="23143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8" y="6401929"/>
            <a:ext cx="3226446" cy="1831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8" y="1566423"/>
            <a:ext cx="4980727" cy="4199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9" y="-738803"/>
            <a:ext cx="3075406" cy="1605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9" y="-2706424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4D9C9-BCA7-5BD2-4CA6-4176B789E3B1}"/>
              </a:ext>
            </a:extLst>
          </p:cNvPr>
          <p:cNvSpPr txBox="1"/>
          <p:nvPr/>
        </p:nvSpPr>
        <p:spPr>
          <a:xfrm>
            <a:off x="5533156" y="2298111"/>
            <a:ext cx="77624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Teacher 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Curriculum and Teaching Methods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Learning Outcomes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School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05063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19206337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16529795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289319" y="13981028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11304484"/>
            <a:ext cx="3226446" cy="23143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9" y="9110353"/>
            <a:ext cx="3226446" cy="1831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7" y="6561583"/>
            <a:ext cx="3249898" cy="2314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0" y="1732404"/>
            <a:ext cx="5111355" cy="40821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9" y="-802691"/>
            <a:ext cx="3075406" cy="160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0F909-6D0D-DE16-F4D4-6E755CCFADED}"/>
              </a:ext>
            </a:extLst>
          </p:cNvPr>
          <p:cNvSpPr txBox="1"/>
          <p:nvPr/>
        </p:nvSpPr>
        <p:spPr>
          <a:xfrm>
            <a:off x="5673958" y="2060564"/>
            <a:ext cx="70209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Federal Democratic Republic: Nepal is a federal democratic republic, established after the promulgation of the Constitution of Nepal in 2015.</a:t>
            </a:r>
            <a:endParaRPr lang="en-PH" sz="4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2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pal Tourism to strengthen its tourism game in 2020 with 'Visit Nepal  Year' | Times of India Travel">
            <a:extLst>
              <a:ext uri="{FF2B5EF4-FFF2-40B4-BE49-F238E27FC236}">
                <a16:creationId xmlns:a16="http://schemas.microsoft.com/office/drawing/2014/main" id="{A6DB57FF-3807-5D7E-A356-D7CA7CA2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8E3EC5-7043-CA56-1AFE-92AAB5549D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8" name="Picture 4" descr="ohmdatacentre – First commercial Data Center in Nepal with State of the Art  Infrastructure and world class managed services.">
            <a:extLst>
              <a:ext uri="{FF2B5EF4-FFF2-40B4-BE49-F238E27FC236}">
                <a16:creationId xmlns:a16="http://schemas.microsoft.com/office/drawing/2014/main" id="{CF413355-EB22-09FD-ABDB-FFFB21D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" y="22459732"/>
            <a:ext cx="3226446" cy="2314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G towers to be installed along Indo-Nepal border by Jan 2024">
            <a:extLst>
              <a:ext uri="{FF2B5EF4-FFF2-40B4-BE49-F238E27FC236}">
                <a16:creationId xmlns:a16="http://schemas.microsoft.com/office/drawing/2014/main" id="{90E93F3F-2FBD-48D3-848C-7F8DA8B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7" y="18688025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palese Doctor standing with stethoscope on Nepal flag background.  National healthcare system concept, medical theme Stock Photo - Alamy">
            <a:extLst>
              <a:ext uri="{FF2B5EF4-FFF2-40B4-BE49-F238E27FC236}">
                <a16:creationId xmlns:a16="http://schemas.microsoft.com/office/drawing/2014/main" id="{C2494EC2-BF43-35DE-7376-AFF44147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5"/>
          <a:stretch/>
        </p:blipFill>
        <p:spPr bwMode="auto">
          <a:xfrm>
            <a:off x="272477" y="16139258"/>
            <a:ext cx="3226446" cy="2314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ational Health policy 2019 – Volunteers Initiative Nepal">
            <a:extLst>
              <a:ext uri="{FF2B5EF4-FFF2-40B4-BE49-F238E27FC236}">
                <a16:creationId xmlns:a16="http://schemas.microsoft.com/office/drawing/2014/main" id="{B4B3008B-3441-512C-3DED-DD15C366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7" y="13462714"/>
            <a:ext cx="3226446" cy="23143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nate to Improving Access and Quality of Education in Nepal - GlobalGiving">
            <a:extLst>
              <a:ext uri="{FF2B5EF4-FFF2-40B4-BE49-F238E27FC236}">
                <a16:creationId xmlns:a16="http://schemas.microsoft.com/office/drawing/2014/main" id="{78784DD9-7C81-0FAB-F3B0-D316857D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7" y="11268583"/>
            <a:ext cx="3226446" cy="1831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pal's deep educational divides">
            <a:extLst>
              <a:ext uri="{FF2B5EF4-FFF2-40B4-BE49-F238E27FC236}">
                <a16:creationId xmlns:a16="http://schemas.microsoft.com/office/drawing/2014/main" id="{86C105D5-D0AB-9C1A-2961-8EE7A465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5" y="8719813"/>
            <a:ext cx="3249898" cy="2314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s Nepal government loses trust vote, the country enters another period of  political uncertainty">
            <a:extLst>
              <a:ext uri="{FF2B5EF4-FFF2-40B4-BE49-F238E27FC236}">
                <a16:creationId xmlns:a16="http://schemas.microsoft.com/office/drawing/2014/main" id="{24D7929B-5427-A075-9B8D-BAD4347F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5" y="6483513"/>
            <a:ext cx="3258319" cy="1831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vernment's efforts to avoid FATF grey list: Is the new government  enthusiast? - OnlineKhabar English News">
            <a:extLst>
              <a:ext uri="{FF2B5EF4-FFF2-40B4-BE49-F238E27FC236}">
                <a16:creationId xmlns:a16="http://schemas.microsoft.com/office/drawing/2014/main" id="{1F02DF15-C8BD-3897-93DD-84143839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7" y="735158"/>
            <a:ext cx="5148609" cy="50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BCEBC-E0A4-5F1C-FB2F-A9FD0633AE62}"/>
              </a:ext>
            </a:extLst>
          </p:cNvPr>
          <p:cNvSpPr txBox="1"/>
          <p:nvPr/>
        </p:nvSpPr>
        <p:spPr>
          <a:xfrm>
            <a:off x="5523187" y="1536174"/>
            <a:ext cx="6566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 the 2023 CPI, Nepal scored 42 out of 100, ranking 116th out of 180 countries. This score indicates that corruption remains a significant issue in the country</a:t>
            </a:r>
            <a:endParaRPr lang="en-PH" sz="4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7" y="-1509817"/>
            <a:ext cx="293557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726600"/>
            <a:ext cx="5216526" cy="4399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1" y="-3686797"/>
            <a:ext cx="2874529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-5828333"/>
            <a:ext cx="278822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8950" y="1510818"/>
            <a:ext cx="71977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Data Centers and Cloud Infrastructure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Smart City Initiatives</a:t>
            </a:r>
          </a:p>
          <a:p>
            <a:endParaRPr lang="en-US" dirty="0"/>
          </a:p>
        </p:txBody>
      </p:sp>
      <p:pic>
        <p:nvPicPr>
          <p:cNvPr id="5" name="Picture 2" descr="Education System in Australia: Australia Study Structure">
            <a:extLst>
              <a:ext uri="{FF2B5EF4-FFF2-40B4-BE49-F238E27FC236}">
                <a16:creationId xmlns:a16="http://schemas.microsoft.com/office/drawing/2014/main" id="{47FFE291-9E8D-3CD4-6095-72F12B89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" y="-8141244"/>
            <a:ext cx="295823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5F5EAF9F-6222-4D77-60EC-FA6E9AC7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10459034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ustralian Politics ...">
            <a:extLst>
              <a:ext uri="{FF2B5EF4-FFF2-40B4-BE49-F238E27FC236}">
                <a16:creationId xmlns:a16="http://schemas.microsoft.com/office/drawing/2014/main" id="{8E388772-7C18-4F47-87A3-6516E160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7" y="-12772942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he 2022 federal election and the ...">
            <a:extLst>
              <a:ext uri="{FF2B5EF4-FFF2-40B4-BE49-F238E27FC236}">
                <a16:creationId xmlns:a16="http://schemas.microsoft.com/office/drawing/2014/main" id="{67D3937D-81A3-5B24-EAC0-010AFC7D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7" y="-15121811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5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990600"/>
            <a:ext cx="4860924" cy="4114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5" y="5562600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-1260258"/>
            <a:ext cx="2874529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1" y="-3400785"/>
            <a:ext cx="278822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7624" y="1536174"/>
            <a:ext cx="7064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National Broadband Network (NBN)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5G and Mobile Network Connectivity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Public Wi-Fi and Free Internet Access</a:t>
            </a:r>
          </a:p>
        </p:txBody>
      </p:sp>
      <p:pic>
        <p:nvPicPr>
          <p:cNvPr id="3" name="Picture 2" descr="Education System in Australia: Australia Study Structure">
            <a:extLst>
              <a:ext uri="{FF2B5EF4-FFF2-40B4-BE49-F238E27FC236}">
                <a16:creationId xmlns:a16="http://schemas.microsoft.com/office/drawing/2014/main" id="{2EF78A22-989A-7A01-52F6-88BA24DD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" y="-5682122"/>
            <a:ext cx="295823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3AC49BBE-5807-A2CE-E9F3-8B719B02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2" y="-7999912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ustralian Politics ...">
            <a:extLst>
              <a:ext uri="{FF2B5EF4-FFF2-40B4-BE49-F238E27FC236}">
                <a16:creationId xmlns:a16="http://schemas.microsoft.com/office/drawing/2014/main" id="{F1292774-BBA1-4A65-B58A-BDC3512F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4" y="-10313820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0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1" y="6254405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1" y="8732019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8" y="1168457"/>
            <a:ext cx="4854334" cy="4521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5" y="-1308333"/>
            <a:ext cx="2788225" cy="1911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38790" y="1628771"/>
            <a:ext cx="7064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 has one of the most highly regarded health care systems globally. It operates a universal public health care system known as </a:t>
            </a:r>
            <a:r>
              <a:rPr lang="en-US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Medicare. </a:t>
            </a:r>
          </a:p>
        </p:txBody>
      </p:sp>
      <p:pic>
        <p:nvPicPr>
          <p:cNvPr id="7" name="Picture 2" descr="Education System in Australia: Australia Study Structure">
            <a:extLst>
              <a:ext uri="{FF2B5EF4-FFF2-40B4-BE49-F238E27FC236}">
                <a16:creationId xmlns:a16="http://schemas.microsoft.com/office/drawing/2014/main" id="{A08B7152-E248-1283-E4CA-EDD0A76C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" y="-3687498"/>
            <a:ext cx="295823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8205D8D9-8894-C112-4F66-2680C310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6005288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ustralian Politics ...">
            <a:extLst>
              <a:ext uri="{FF2B5EF4-FFF2-40B4-BE49-F238E27FC236}">
                <a16:creationId xmlns:a16="http://schemas.microsoft.com/office/drawing/2014/main" id="{88329AA8-EEB0-71C2-632A-87F63B47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7" y="-8319196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he 2022 federal election and the ...">
            <a:extLst>
              <a:ext uri="{FF2B5EF4-FFF2-40B4-BE49-F238E27FC236}">
                <a16:creationId xmlns:a16="http://schemas.microsoft.com/office/drawing/2014/main" id="{51FB3715-67E5-3755-90C4-87E2568C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7" y="-10668065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10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941709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1439636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427310"/>
            <a:ext cx="296790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0" y="1139212"/>
            <a:ext cx="4819650" cy="4595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38790" y="2151727"/>
            <a:ext cx="7064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General Practitioner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Specialist Care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Hospital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Mental Health Services etc.</a:t>
            </a:r>
          </a:p>
        </p:txBody>
      </p:sp>
      <p:pic>
        <p:nvPicPr>
          <p:cNvPr id="5" name="Picture 2" descr="Education System in Australia: Australia Study Structure">
            <a:extLst>
              <a:ext uri="{FF2B5EF4-FFF2-40B4-BE49-F238E27FC236}">
                <a16:creationId xmlns:a16="http://schemas.microsoft.com/office/drawing/2014/main" id="{0E35CBB4-E57F-5887-250D-87AC239E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4" y="-1479163"/>
            <a:ext cx="295823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57E6C743-E61E-4F4B-27AE-E243B202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-3796953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ustralian Politics ...">
            <a:extLst>
              <a:ext uri="{FF2B5EF4-FFF2-40B4-BE49-F238E27FC236}">
                <a16:creationId xmlns:a16="http://schemas.microsoft.com/office/drawing/2014/main" id="{1B76207B-D92D-3BEA-2F2B-07547AD81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-6110861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he 2022 federal election and the ...">
            <a:extLst>
              <a:ext uri="{FF2B5EF4-FFF2-40B4-BE49-F238E27FC236}">
                <a16:creationId xmlns:a16="http://schemas.microsoft.com/office/drawing/2014/main" id="{B91B3422-7544-F3EF-FE57-FFCE4219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-8459730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06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1808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11547749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14045676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9033350"/>
            <a:ext cx="296790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65501" y="1843950"/>
            <a:ext cx="7064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 has a high enrollment rate across all levels of education, reflecting widespread access to learning opportunities.</a:t>
            </a:r>
          </a:p>
        </p:txBody>
      </p:sp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8" y="6378066"/>
            <a:ext cx="3173710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ducation System in Australia: Australia Study Structure">
            <a:extLst>
              <a:ext uri="{FF2B5EF4-FFF2-40B4-BE49-F238E27FC236}">
                <a16:creationId xmlns:a16="http://schemas.microsoft.com/office/drawing/2014/main" id="{0E35CBB4-E57F-5887-250D-87AC239E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4" y="1544494"/>
            <a:ext cx="4197285" cy="42011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57E6C743-E61E-4F4B-27AE-E243B202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3" y="-1146119"/>
            <a:ext cx="2935574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ustralian Politics ...">
            <a:extLst>
              <a:ext uri="{FF2B5EF4-FFF2-40B4-BE49-F238E27FC236}">
                <a16:creationId xmlns:a16="http://schemas.microsoft.com/office/drawing/2014/main" id="{1B76207B-D92D-3BEA-2F2B-07547AD81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3458952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he 2022 federal election and the ...">
            <a:extLst>
              <a:ext uri="{FF2B5EF4-FFF2-40B4-BE49-F238E27FC236}">
                <a16:creationId xmlns:a16="http://schemas.microsoft.com/office/drawing/2014/main" id="{B91B3422-7544-F3EF-FE57-FFCE4219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" y="-5805340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64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3147949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5645876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10633550"/>
            <a:ext cx="296790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4" y="8104144"/>
            <a:ext cx="298839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ducation System in Australia: Australia Study Structure">
            <a:extLst>
              <a:ext uri="{FF2B5EF4-FFF2-40B4-BE49-F238E27FC236}">
                <a16:creationId xmlns:a16="http://schemas.microsoft.com/office/drawing/2014/main" id="{E0F2F774-9468-9D04-CC3E-25E240CA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4" y="5878036"/>
            <a:ext cx="3007585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4769B3AE-07C4-8E85-0093-176B7032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4" y="1589682"/>
            <a:ext cx="4263495" cy="3779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ustralian Politics ...">
            <a:extLst>
              <a:ext uri="{FF2B5EF4-FFF2-40B4-BE49-F238E27FC236}">
                <a16:creationId xmlns:a16="http://schemas.microsoft.com/office/drawing/2014/main" id="{015F8C6F-484B-FDF5-F464-D076E9DC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7" y="-1266417"/>
            <a:ext cx="2874529" cy="210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2022 federal election and the ...">
            <a:extLst>
              <a:ext uri="{FF2B5EF4-FFF2-40B4-BE49-F238E27FC236}">
                <a16:creationId xmlns:a16="http://schemas.microsoft.com/office/drawing/2014/main" id="{CD25F56D-DA72-C195-1DAA-AD5873AA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7" y="-3781351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B1BB4A-17A9-BC78-CA75-74A5384F90F1}"/>
              </a:ext>
            </a:extLst>
          </p:cNvPr>
          <p:cNvSpPr txBox="1"/>
          <p:nvPr/>
        </p:nvSpPr>
        <p:spPr>
          <a:xfrm>
            <a:off x="5127624" y="2459504"/>
            <a:ext cx="7064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Australian Curriculum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Teacher 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Equity and Inclusivity</a:t>
            </a:r>
          </a:p>
        </p:txBody>
      </p:sp>
    </p:spTree>
    <p:extLst>
      <p:ext uri="{BB962C8B-B14F-4D97-AF65-F5344CB8AC3E}">
        <p14:creationId xmlns:p14="http://schemas.microsoft.com/office/powerpoint/2010/main" val="288115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ustralia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6"/>
            <a:ext cx="12192000" cy="68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gHBgkIBwgKCgkLDRYPDQwMDRsUFRAWIB0iIiAdHx8kKDQsJCYxJx8fLT0tMTU3Ojo6Iys/RD84QzQ5OjcBCgoKDQwNGg8PGjclHyU3Nzc3Nzc3Nzc3Nzc3Nzc3Nzc3Nzc3Nzc3Nzc3Nzc3Nzc3Nzc3Nzc3Nzc3Nzc3Nzc3N//AABEIATgCHAMBIgACEQEDEQH/xAAbAAACAwEBAQAAAAAAAAAAAAACAwEEBQAGB//EAEYQAAEDAgQDBgMECAQEBgMAAAEAAgMEEQUSITETQVEGImFxgZEUMqFCUrHRFSNykqLB4fAzU2KCJEOy8QcWVGNzgzTS4v/EABoBAAMBAQEBAAAAAAAAAAAAAAECAwAEBQb/xAAyEQACAgEEAQMDAgUDBQAAAAAAAQIRAwQSITETIkFRBRQyQvBhkaHB4RVS8TNDcYGx/9oADAMBAAIRAxEAPwDMcy6WWK2WIC1fWWfHMqFiAtVwsSyxYWisWoS1WSxAWIm5K5aoLU8tQlqwUxBaoLU4tQlqA1iSFGVOLUJatQUxJCjKmlqgtQoZSElqgtTi1CWrDbhJahLU/KhLUBlISWoSE8tQlqFDKQkhQQnFqHKhQ24VZDZOIUFq1DJibKLJpaoIQoO4VZRZMsoIQoaxdlFkyyiyAbF2UWR2UWWGsCyiyOy6yAbF2UWTLKLIBsXZQmWUWQoNgWUWR2UWWGsBcisossYFcpsuQCCosiXLBBUIrKFgkKLIlyAQFyJRZYxC5SoWCcoUrljELlK5AwNlylcsYhcpXLBBXKbLljELlK5YxC5SoWMfTy1CWK0WICxdVng7WVSxCWK0WIC1GzUVSxCWK0WISxGwFUsSyxWyxAWLAZVLUBarRYgLEQOysWoS1WXMQFiwLK+VQWp5ahLVg7hBaoLU4tUFqwykJyoS1OLUJatQykKLUJCcQoshQykJLUJanlqEtWCpCS1QWpxahIQHUhJahLU/KhLUKGUhJahLU8tQlqFDKQkhQQmlqgtQoZMSQoypuVQQtQdwkhRZOyoSEKGsXZQQmFqiyFBsXZRbwTCFFlqGsUQusmWUWQoNi7KLJllFkKDYuyghMsoshQ1i7KLJllFlg2AoR2UWQDYFl1kVlywbAXIrKLLGsFdZFZRZANg2UI1FlggrlNl1kAkLly5Yxy5cuWMQuUrljELlKhYxy5SoWMfXixAWK0WoC1Vs8iiqWICxWnCyS9wajuF2t9CCxCWKZKhrVXfWtC3kQywTfSGFiEsVd+IAfZUx1zH7hFZIhenmhhYgLE8SMcLhLMjL2uj5ET8ExJYhLFZsDshLE9ktrXBVLEBYrRYhLEQUVSxCWqyWoS1EFFYtQlqs5EJYsYrlqHKrBYhLVg2ILVGVOLVBasNuEZVBanFqEhYaxJaoITiFBCAdwgtUFqcWoS1AbcJLVBanEIS1ah1ISWoS1PLUOVAZSElqjKnFqEtQoO4SWqMqcWoS1ChkxRCEtTiFBagNuE2UWTS1RlQG3CrKLJpahssGxdlFkyyghANi7KLJll1lqGsVZRZNsoIQoNirLrI7LrIBsXZRZMsosgGxdlFkyyiywbAsosjyqLIBsGyiyOyiywbAsusjsossGwLLrI7KLIBsBcisussawVyKyiyxiFymymywT7QWpb7AJM9VlvYrNlxB17IbkjgWGUui9NKAqE9QFXkqXP5lVnlxSSyHTjwV2MklzKu+yg3SzmUbOpRQLwgDspROv0SXFbfQ2xMssqnN5oZKjMqhcgLk3kE8KLsWIPj0PeHirAxJjhroVjl6AvTxztE56SEuTaOIW2sVLcRaTYtWHxSETZRdMszEekhXR6Rj2yC4Ulqz6Srj0BNlpskY8aFdUciaPMy4HB9Ci1CWqzlB2QlieyNFYtQlisliEtRsFFYsQFitFqEsWs20qlqEtVosQFiNg2lYtUFqsFiAsstYeRFlBCeWKMiwVZXIUFqeWoS1AbkQQosnFqEtWDYkhQWppaoIQGUhJaoyptlIjQY8eSuWqMhOwVlzFwFkjlxwVjHnkqlhHJDlJ5K7YFQWKTytdo6FgT6ZU4TjsFBicOSuWshcFJ52WjpV8lEtI5IbKy9qUWIwz2+UCempWmLsosmWUZV09nLdcCyFFkwhRZBhTAyFRkPRMuQuuke4otgnKpDRzRkXQkIU2a0jrNUEBTZRZDYN5AHbobJllFkVEG4XZdZHZRZGmawMqjKmWUWQoNi7KLJllFlg2BZRZMsostQbAsusisushQbAK5FZdZajWfTJmPKqupiTsttoY/kpMTeTVBqxVlrijD+HI3QujsFsyxaaNWfOxwJ0slfBSEtxnvb4JLgrMmirvcVNs6EhZCU9o6Jpd4JT3+CVyHSK72pJCsPe1KcWpLKKIk2QEJxDSgLQtYdoohDZOLUNkykDaC0kK3BUvaRYqrZPiaN1aE2QyQRuUkr3tF9VeAuFk0EzGGzjZbLC17QQQV2wlwePqIVLoWWoS1OLULmKlkNqEFqEtTiwocp6LbgqCElqEsTy1CWrbmHZEQWoS1OcQEN7rbzeJiSxCW+CeQhW3G8dIQWqCxPLVBam3C7SsWISxWS1AWo2ZxKxaoyqwWocq1goSGhcfBMLVGVKyidCjdcG33TC1RlKD6Hi+eQcoCghGQUJC53C+2dcctdIXZCQmWUWQ8SG88vgSWoS1PKBwumjjFnmfyVnBRZOLFBarJHK232JsosmlqiyJrFWUZU2yGyAbFlqiybZQQsNuFWUWTLLsqwbFWUWTcqiyAbFWXWTLKLIUGxeVRZMsustQbFWXWTLKLIBsXZRZMsusgGxdlFkyyiywbF2XWTLKLLBs+xNorahMEJGhV4tUELl3EnZTMAVSpgaQdlqFqpVUT3Xyha7DFtMwKqAAnRZk0VtlvS0M7idFXdhcp30UpRfsdsMsa5Z59xc1Ke6/Jei/RA+2VWnw+Fo3SOEi0c0DAdcpZaVqvpWA6JZpxyCXayu9GbkK7Ir/wAO47BcaN9tkdoN5nlqEjwVx9O5u4SnRkckBk7KpCkaJxZ4ITGUUwNImOUgrSpsQ4YssvJZdYjZWjkaITwxmbzcYbfvMuFchrYJho4DzXldUbS4bKqznLPRRfR6eWpiZuVXdiMHisMl7tyVIjcUzz/Aq0Ufdm2K+nP2lxq4uTgsThuCizgh9wH7KPybRqoHblAamIHdZIuoN1vOxlo4/JsceM81wkYTa6xwSn05zOsSiszbFlpUkahGmiQ56ZGx7R1Cks6hWbbOaKUWJz35Lr+CZwgpyW5ILcGWxisqHKn5UOVVshSsTlQkdAnlqHKldsrHal0IIPRCQ5PsoLVNx/iVWSlwhGUrrJpCEgJqSFcpPpCrISE4tUEJ1S6Jtt9iC1RlTi1RZawUILUJanlqghY1FfKoLU8tUZUbBtK+VCWqwWoS1Y1CMqiyeWqMqxhFlFk4tUZVgibKLJxaoyrBFWUWTcqgtWCKyqMqblUZUA2Ksosm5VGVY1irLrJmVRZANi7KLJll1lg2LsosmWUWQDZ9yIQEJxCAhefY9CiEJCaQhITWChRCAt0TiEBCNi0U56ZrwVkVVHYm1yvQkJL4mu5LDRk4nk5KdwOxUMheNbL0zqNhOoXfBx20CFFvMeYkuPspTnyW5r0kmGROO6U7CW/ZIW5CssTzD7ncJD2+C9LLhDjtYqtJhEgGjUjiy8c0Tz+XwRNiv9krUfh72/ZShDJE6+VZRGeS+ij8PfYH2UfDHothszstnRj2SJO8dk21CLJIzvh02GluVY4br6IhmCySRnJsj4eNo7w1UZYxsFL3EpYGuqZsVJkva0jQJDomlWWuj2NwlSAX0IIStDxfsILAEJaExwSnJNxRIg2CEuHIIuG48k2Gkc86hMm2BpLsdQzm+VxNlo2uNEmnohHqVay2Fl1wbrk8zPtcvSJyqCE0sQkKlkWhRCGyaR0QkI2ChZCA36JpCghAZOhVvBCWpxCEhYZNroVlUWTSEJC3BuRRCEhNIQ2RsWhdlBCYQoIWsNCi1RlTSFFlrDQohCQnEISEbBQohQWptlFlrNQktUZU7KhyrWbaKyqMqaWqMq1hoUWqC1OyqMqFhoTlUZU6y7KtYaEZVGVPyqMqG4baJyIS1PyqC1azOIgtUZU8tUZUbBtEZVBan5UOVazbRGVRlT8qjKtYKPtxCEhNIQkLy7OnaKIQkJhCEhGwbRRCAhOIQkI2DaJISZQTsFZIQFo6I7hdpXY1/NEU0hAQjuBQBUIioKNg2iyUBaCmOboTZZzsUpGVLaczwmVxsGNlBcT5I2FRb6LJhalSUzHck0TMdsdeiklGwcopPom20AVaShts1aqEgHQrcBU5IxDSOzfLomiiu3ZaLoGk3Bd7qQ3KOq3AXkZkOoH3+XRIfRPHJbxKqVU1PDbjztjJ2Dnan0WaQ0csrMR9K8ckv4Z5Wp8ZSvBLOM+19oncvEiySyq4rw2GjlOZoc1z3Na1wPQ3PmpOWP8A3HQnP/aUxRu5qxHRQkXduuknqXxvyQxRWzAvc4utY2vYDXUH2S6aKqEfCE7JC03Mroic1+8bWPIX5apPPjT/AMFPHkkvgtiGnaEymET5wzLZtjdw5abqg5k8jxHxstwe81uxuBsR4hWII6qgnYYat/EzOYJCyxBynwtyPuhLVKqinY+LTR3J5HwPq6lhdGI48hEbQ/xNt0j4i24ScszSC5wfK5xFhvbNa9tNAPHy6Jk9PNHC6SaW4c27OBEMwNzyLiXE2tYD3TLVpLm/5E8mli5cVQxrg4XCkpcIlcAI2teLfN3ru5cmkcjzXNnjfHxY3MfHYHO14y28yQrR1eJ9s5Z6TJfCCIQkKTILZnBzW/ecwtB8idCoDmuF2kEdQV0RyRl0znljlHtAkKCEWighNYtAFCUZUWWsagChITLKCFrDQoqEyyGyNhoBRZGhNlrNtBIQkJiErWbaBZQQjQkHqhYdoBB6rrIrHqustZqAIQ2TLKEbBQFlFkyyiy1hoCyiyZZdZaw7RWVdlTMq6yFhURWVQWp2VRZaw7RVlGVNsuyrWHaJyqMqcWqMq1m2ibISE/KhLVrNtEkKLJxahyrbgbT7UUJQiYOdbI8eYRFeVZ0UCUBRlLcjYNoLiBuUnjR3tmRyRtf8wuliGJvysATbgUSXAi4F1F78rLsoG2iglbckDbZBQ28VNroJ5oqaB888gZEwXc4oRyRl0wvFJdo5+VjS57g1oFySbABeXxbtZFETFhsYmfsZn/IPIbn6eqzMbxWfE5CwZo6YHux338XdT+CzBCSUksvwdOPSruQqurK7ESfi6mSRp+xezf3RorHZuktjlGbaB9/oU2npDI4ANOvTmvo3ZLsVwTHW4m0h41ZB0v8Ae/L/ALKUs21nV4k4tIGkw2avcfh4RkBsZHaNHr+S3KTs3TRC9Q50zug7rfzXoGQtY0NaA1rRYACwCq4nUtoKGoqnNc4Qxl+VouXEbAeZ0UcmpyS64Ex6XHHvk8hjJhNe+OnjYyOLuDKLXPP6/gsyV7IWGSV7WMG7nGwCpV0mKPpJqgOhpmhhe3XivcbXuTsB7pdBQQPfxKlpqZ2uIzyuLspB2sdPEG2q74z2pRRwTx7m5Mk4zTySuipGS1UjRciJmlutzYWVWSsxSWqEDIYqe5Fy7vmxBOhBsDpz6+a6lYKaaWVjGthAzPyj5DxJe8PDqPG61W0Am+MmeDwuGySNzeZzBuh6jN+CDnJrsOyKfRi1sE0mQfFzTB8byRcszWsNm2sdfoukhidRkQUrcgkjzZW2dbOAb8+oKZJjNHhGKwy1eaZ8RzyQQNzOe247wHI6ag2HPzQ/FamOYTUcBprkNc+fXNqBcMB9Dci40PKyurfH9ysbpf8ABoTzOhqmUUjMmZjcrtwczA73BPtsk14NJSQvmDCZB3wHA2y2s4Edb38Vl1FTNVxukr6uaV4H/La2L5dGnQXBFhseSKjpaCN75I4omvOXvSMzONh943KMVLikFqKtsPDsXifQyxgukndKXQuiiLw8ZnEnu+Y09lYpayWkmLzh1S6OWIsczKGZHuu0HvEd3UH+9JbTzyjNxL6v2d/qSTh0hJzFvzD+SDjNrv8AdDKWNP8AfyX6WtfC9vHo+IBc2dKxp0I2OtjuCOftboKiobUucaVskUryQwzDW4Jyk20tyd/ZrMoWRytL3Dbb1Cb8KwyROjcCA8nT9kpXjnfYVKFcIs1Mzp6MikwzgudIwSPEhkc4NcBa9hYGxNh115qpiDpHU4YKWSOSCN7S7iM1Ju4fauNDbbkjlgIiDSbfrGn+MFdNxI4ZjDI5ji02INtbILFNJVL+gHkhbtBQSUj4nR1EdQACH9yI5ZGgWDc1rDU/Q77FOGzfFwPiEsLJnRNcGueAGuzNvoTuBf2TjK8z8WR+d2UAGQB2x8VWzNqIaczxtsG3c3fUjo64HomccvukwKWL+KGUDII5JhSNee7N39Q5zmZiSOe7Tb+XKmykllneKghrjIAwNALwCGkAu+bcnntbS1iiHCztlpZHx2lcDlIa4NzEOte7TfW9wNCgdLVUlVLVdyof8QyZxc+wkcA05A+xBJsL3tuVJuC/JUOozf4uwI+M6d0cQztBFntPcsbjY94kEWOqPjZXZHZc2ml8p87Otp6pc1exhkYI+FGyJjGNuDmeM1+8NCdtjYD1Vqrp4IaoxFzZXHOW7OBjzDLc9NLgeJPPXojOarZKyMoRd7oi2ytfaxsTqA4EEjyKIpVRx5piRaNrmB7mOZnDyQHA2OgAzAX8R01Q98kb7McH5nWaGkuuQATZtr2GvMAeKpHVNfmictKv0striqlPWcYHNGW2PzAhwPUi2tvG1lYDw4AtIIOxHNdEcsZLhkJY5R7RKgrrhQSn3G2kFQVN1F0LDtIKFwuiKhazbReQX3PuoLAdyfdGVBWsNMi1lCgkoLu81twdgxRZQCVxJR3G2ErrKAVN1txthwCINFjc2PLTdHE3O4NG5W1P2ZxOGldUy0crYo253OLbANtul3q6GUDAsospEsUjnCN4dl38FKO4bxtdg2XWVikgZUvczjxMLWk991thdV3MFzZ9x4FIssW6RaWmlGCm1wyLLrLgxw2ciAKfcR2AZVGVNsushuDsE5VBan5VxYhuNsKxahsnuCAhHcK4n2ElCVmVWKNjAMe/RwVJ+OSHTK1viF5qjJluDeKRVTR00D5pnZImauedm8tV5qXEqp5P6+QeSmnxCaV/AndxY5GuYWyAEG45+tkZpxi5fAYRUpJFuXtPhDDY1d/2Ynn+SiPtNhEhs2saP22Pb+IXiBFHO3PCLA2u0n5SReyA03Oy5lqLVnX9pE+jQV0FUL008Eo/9uQOVulhgqeLHVwxyR5QCyVgc069D5L5vR4Y2adnfEWY24hJGXx01X0HstguMYaSyqxOCqp3G+V8bi8eT7/iCoazJLJglCHY2LTrHkUn0NjwjDA/M7BqKMNI75pogPovFdqMQdW1LmwO/wCGY88MDQH/AFfl4L6dimF1FXh8lPTTsjdLo5zgfl5j1XicR7FYswXiZDOB/lyWP8VlxfTcOTDcsj79jq1EozqvY8O7P94qYzLmFnH1V+tw+oo5OHVU8sL+kjSL+XVej7AYA3EsSNTUMvTUxBIOz38h5cz6dV67mkrOVR5PS9guzLoII8QxJg47u9DGR/hjkT4n6ee3u2sACiMWCO6iueWZv2AeAvIf+IMk36LpoINBNVx8V2YCzGnMfwC9XLJovD9tKzPUxQDUsLDbodSfpZRyT28orjjfDMd9FJUU0sYcHZ73GXTXeyZQ9lZK2TjV08op9ixpy8Tw05a7r0eEUbJiGt+T5iR0Wtix+EwqomjFjFESwAc7afWyCyZJK2w7IQ4ij5Vi2Iwy18rMIonuZGBCxzssMLchcDYncX6AnVYrKKrfVMiqMSc2ESWFNTTGONoLCbXBzEDzHSwXo4MGklw6kp5at9SIc2WW1iQbaHfa3VWYeyjHam9zrcE+S7IajEopPmjmlp5uTa9zAdQNjIhg+Hjicx4cGWFyS3U9TvulTwki/EjcMwOjvELXxDBBhlXRniufLJKAyEN+bUXuvNkSG7WtdcEXAG2q6seSM02iEsUoNJlmogexxabbA+4uhdC9rWHOBfxTMRbP8Zw8jw50bMrbb9wIa2OeGkpjLE9g77buaRc32+o90ykuAOL5LFM+WKF7uNYB7Rp4h35K3HWMLnC7nd0u9hf+SzI45zhVW/hPsyaMudlPdFnj8S33CjD46h8rskMj80MmWzSb9wob1T/fsB4+TVp6qKesgaW3zPDdvEK1QxfFECnjJLCXOseQaVgYY95xGkfY5BM25toLOF1cwzEpcLqqlskcgfkkiLLWLXFpGvkkyS7opjgvcsYnViKTJlOmQ6HyKq1VaBBH3T+sjJ3/ANTh/JV8b4vxTbtc3PFE5oI+YZW6j6qviDXijonFrgDA4XI3PEefwI9wjGfCA8XLLvxTXU4kOhMhbf0BSo5Q6ndrfI1v5KtqcIa4A2FSbm212iyVTl/w1S3W+Rv/AFBP5BfEWKchzngad2Q6epS6Nx+MAGvElbcdflFvol4c/wDXSAi54M1v3XKMOfbE6YuGnHZ+IQcrQVAqguFQ58UrojkaO7tbXS3RPmgMdU5lOWBrc7HNgOUsAIHyG1x+xbbUqqD3vQfzTsSAGKVJA/5sg/iU5Y1dx4KJ8U+R9VX1Zhp4yIhCyK73U9xmDWtawuaTcWaOXduTrque0RUVNUiYNMoIs113OfmkNvCzbEnxHXSK+Vja2NsjL5Y43tfGcj2u4bdcw3353VjEqaKZlBNbM4xh8ksTLvv39XRg66A3I9So+SUElJcD+OMm2ikyscS7jbR5cjm2DjqBlG42JOoOwV5hY6Hi5zI98mT5sr3HSwA1zE3HI+iVU0baTB46uMtnE8wDZhYBjeeh1zEi221+oQ00L5qBpY3KRPK1znbNZljLnHysf7K1p+qPHJttcMtxtldA6eFvEja7I7ulrw7XTKdb6Ha6QK0HUAHyKllU6fCauNzc7RNGQ5+4aGSu369y2twCdlaZHSy4VVVNS58kkTWvAfZj2sO3eA7xPK9+Vm6qi1U4cTViPTQl+JT+Ob91SKsOIDWkk6AAbpQw6SaKeaB+kAaZWTN4Tm5jZu+huSANbnotHshQzTdpKRkkTm5CZCHjKdByv4kKmTWQjjlO+lYkdK3JIru43GEQYeIXZQ0W1KtVmHYtSSmN2G1EoAHfY6Ox08X38NlqUNWf0qHTktY2oJDnO0s3XXfe3gvQ1cDqlvxEvDLJADHl3seZuN9l87l+u6iNUkj14/S8N07Pn0pmiIbNA6N9gS1xFxfyQCV3Ntlf7U08tLPBI7IGyNc1oZ0adz495YPGkJABJJ0AX0Oj1XnwRyP3PL1Gm8eRxRf4o6hdxW9foltZHS1cPxFRJLHI43ax3Dyix1LtdOe3JVcQhhpsZyU9S0wvc0iJkhdbqNhcab9b77pfvo7qoP2bq7L5kb1UGRttCFtil7Ptp43Vk72yOZciJmgIOrRd9z/VeYqS2DXiBwJIFjvboeelk2LWwyOuULLSSirLJeTzQ3PVZ3xl9u75i6v0VNW1bRJHBdhIDSJGgknQbkc9E0tRBdsaOGXshgmdEM7QXEcgkVGPVs7eFJmkYTY53k5eh5IaCpbUVohhfG6Vr7CKQZcxHjeyvMwXDJZjHPikcFQxl+Hwi45m8tDrfTXbRQy5+eGd2m0m/tFDDqiN01RwqdsTNCAC4nc73JWhGXyyNjjb3nGw1CowxxUmJSxmGZzHnQNFjluduq1MOw6pqaiINppHtc8Cx7t7nbXzVYZU8dWTnppeThGjSxAmWOer4cmgZH3Tv0NwFUxGmNJK1r5A9zxmuC0/9JK1Y4qZlXIyOGsila05CDsRub2vobqvYVELn4kyskmjBu+WrY1rW3/1XK5tPKXkseePett0Y5cBzRRHM8BtiTpYrqkwGaT4XM2MWsHvDnbeG/onYLLAzEofiYhNGbjIeZtovWcZV12cHjSlVj6ygdS10lK6+Zhtve+l+SZT4W+aJ8hORjSGlxvoT5Ar0dPUUNRikU9TTsaJy97ncPOSQBbYHclehqKzB53MpKGEROlfkcTTG51GgNtDa+vryXmZtROLcPdHUsCXPsfOaihNK5sbxI52W73OBABvyuB+C229kqx2GPrQGcJt7nN03Q4/A19dOeLmERMbOIbBrvs/KDcDofJZddiM8D6xjcWk+Ga83cxhda+430tspLUT21fJnig3ZjYyZcPsOG1xc7KCTp+ax3txeZ7nxNmY0nRrIS4DyOv4r20EeFYxHDUmlra1hLrSRRuLXanu2uNdv3SsNuI4vM0FjomMYMjBliboNtCEstVNv0vo0cMPdGiO22H0szXVDJ8wNuHPAdRz0NlSl7YYaXaGc/8A1/1WrJTNewskY17Tu14uPqs79F4cZw74CDK0Ef4Yty1t6fiitQ7M9PGqBpO1dBJLaOGqke3XIyHMT6XWnV4uXvfiDsNq6eAOD3OfCIms16Fys0rGU7A2GNjGcmsAA+iqY1URVeWkmZUOijddzWU8jmuPiQ2xt0636LeWeSVG8UIKzFqJHYdXve1vcEha5v3mjT+QK34qZlRCyaEh0bxdp6rLxOldPGyeNryXAXaYy032+U6i5H1TOxVW+CWWhqHWY994yeTjfQedvdcDe1NX0daVmxRwcOWzhoV7nDJskMTHm/ds0+XL2/Beakp7G9k3DJKqrrmxMlLI4mnht/zH+Kgsru0UlBVR7qCQEBWW2IXmaPE43xtkzZWkXOY2sokx91Q7gYf/ALpSNvILsWRUcrxuzZxRtG+EwVcccwd/ynNDvWyodn/hsMpjTQw8KLiOcLG+55/QeiXShrTdzi4nUucdSfFHTSMLXjo8j8Ejm7G2qj0bJWloLTcFC+XRY0MjoyeCbjm07f0Uiva8uYbte3UtduPHxHiqeXgn4y7PNpuvG1NBPXYhPUEWvMWtJ5AaA+y3quujigklkd3WNLj5DVVJMXhfhUMwDWOkZmd4Hn+CjOVlYKi9hckdNI2njP6sgAE73C0MbbxcP4Vr8RwBHhv/ACC8FFj1OypDfiI3OJ7oa8E3XpDj8c0Yjjs9/DaWj/U8uA/6Ud6UGgOD3JnnXPGFYkJX/wD4M8gZN0iedGu8joD6HqvXkRQU5keQ0NaSXE6ALxuJYjS0cow+uZDVNqwWytbLYMad73HT6qtiGMRVXZsYTTVU01S5op3vhGZ5a0G77c8wb63KEJwlG0xpRkeUxvtljTsaqn09BIIg8sjaZpGd1psLgW15+pWNF2jxamndNTYUIXO0JZUPuR0vdG+WOmqTRNqH1JacrXCFzSTba3UbKXOXq44wkvSzhnafKEydosWdU/EDC2iVuoeJpC4W83Lq7tJjVc7NVYe2V975nyvJvz3ciLkJcqeJfIm4F3aLGnw8KTDxIy/yvlef52UM7SY42DgCh/VC9mOlflF/C/kpL1GZbxIO4in7R45TAsgogyMm5Y2R4afqpp+0eNUz3uioBG6S4eWSPGbQjXXxK7MhdK1r2scbOf8AKOqV4l8hTNOs7T1sMlJVUlKJakMGYvD7wuGgAJeb23vpus2p7T4xM5j30HfjFmv48hI08+lh5AKcy4koLCl7jznudpUQ7tPirowyTDi4B2b/ABn7gkjS/Uk+pRu7Y4m+DhyYe/hmPh2bI5vd000GugG6DMuBKPjXyJYcHa+qieHtw6Zr2k5XMOUg688viUX/AJwc7htfhj7REasYwPsALC+XwHuuEMpqGwBv6x2oBcALctSbckNRFJTzPhnaWSRuLXNPIpFGEnwwu12gR2qgJqOLh0z5J3h73vDHOB1vbSwvc8uQUVPamiqakzTUU2Ym/eDP9PS19G29Tz1SyR4ISWBwBy5jsOZT+P3sWzUixjDcTyB7oICwNhDqhwY4CxGbQ628egG2i2KeuwkQwmSagc5mXhkVHCdHmLtL59hpvtcb6ryIdG5xADS5vgn03wzZQammbNGL3Zct5aahJPFKuGPFpvk06n4KvwynjjqqZrYy4iz25xdwBFs5NiTmtb6K5A+hpsFmw+pq3NY6qaNGhxu0tJbob2OXexF2hebZFTRVwmizNIfmYwyHQdOqt4q9mJVLp+C2nkcLXgJba3qovFOynprs9RBhEPCrqciM3LAGie+VwDy12YAA912Ujx3GimEMNdWUzywT4g20cBJzd7/DsA3QAHUfhZeFmZW0ULJZYBLC59uK+7muOhsddD4L0eB/B4ziOSgoTBPIw/qW/K46ENbz1IHlvyXPklON2ykIJ9G1TUsk9HVYdQyPmp2RSGVrCQ8gllgdDaxB08TzN0fZV9bhtdLTSyxsaI3MMLpLCJw1zButrWt6novVUnYF1Ph5lqcQ+Enc2z7AWbe315aLw+I0/wCjsaki48jyy/fBLS/nm+o9lDLObTU49lscI/pZawXB5JMRi+NmbHGXZpC94a0b5rm/LTbr6r2kl2YdQRxRmV2XXMw2sGi+o2Oy+e4nJTzRF9B8TEyNjBK10rrOe94aee1l9RweYw4XA/LmvG29/ILydTKL22uDpipK2jxPa+ldWUFHPTskIY1z3B0ZaQCByOo9bbFecpaGGPHoqSeQTRB9nviBtty2OhXpv/EMPkoYHkkO+J1IJG4P5L57PTTTEcCeR2g0LyLnw1/v8fR+m6iS06guuf8A6T1OJOe59nq6zC4uDDPRmV7WVD44y7KM1zlaTpqNVQxWkqJsYpnugpwY4nSScNlnBrbN1voSbAi25d4ryhpah7ZL1GXh73k38BrqUqJlc554FTNcANJzkdLDf+7HouqMH7si38I+lwUklbRyOjqaaAtDiWS00QeRmO1xcdF5nGcPqXSUsTJ5+I+R/EMzcpDz1z21IbfXy3CyY242aZ3DrqsxXzZBncDuAe6CAd91XqanG6eFks1RLw85DS4bOGt7EdefW/itCLjLhgk7jyi47D8QiFRHOJo5oXFvDey2b3XqMKoJ6GGNrn1MdRnZx4GxtdkcHW+009TzK8LT4tieYcKYvLXZw21xe29ttgrjsexqJ0Mk4BNxIx0jNTc3Bvub7qmSM5xoSEoxdlisw4txgshhlidmLnsqHBha4XJAJ0tppz9Vs4vh0IwkVJYH1L6dkmcs727QDcE8lgQ9pK2CodUS01M980WVxcy+ZpFr6c/He+quQ9taqNpBpYMxdmD2ANIOngdPBCSnxQ0JJFrBoJ6zDqmVz4nyMe1rBPKWZb76+nO69L8dNBgj6ecZhJfNG0gtAJt8x731/r5mm7T4cyjfE3DDG+RuWQh41tezrnnc6gW0HiVv0ON4LXQMjhoqg/CgykFjT3cveu7xudAL7G6nOWROy2PLt6KVXUGKop6osblMrCC0E3OY+PgdFrQ4jHXSVEFPTCQzsyBhYTm1138P5rBGPYFV04FRHXRuhaXNcLODnAnKB90aqajtMylpo2YbSw1EcgbkkqRfUmxu3qCze/8AXs0+ocONvJDLijkd2eiqsSo5BFHJh2E4e2R5aJuORJHlF9bk6HbY3Wc6OUV0M8sbhHuxxbprfoBqvPVrhXxxuqYHxStJLnRzgtG9gxuXuj1KXNiEceJktkrJKZ0zP1bnk5W8xo4akm22o6L08mujJRpdHLjwOFr2Pa19Z8IGNihjmsXEtLc2oIAsPVd2XrpanFWOmibA2OoLgwta3VwcC0XsdL7C5C+fYhjRGI1ElAGx0znudHFMy5y30GpJ6cytSgqW02CnEZePHXcWa7oaxkTWEZcpycx3iLDe+nNeZqJpy3V2dCuUdp6DtoGxYliJsWyGofnuQRlzXHlyScQxZ9Z2XaIK+ZjCx0Tn58rCWhgynqDc6n63Xnhik1f8YyqLpHzMLmvnqGlgc6xzA7db6j6FZvxeHMo20dVwCWvkcZYHveen7PLTlY3XNKDm+RtyiqN7DIIIsBcJqq07C5zWtY4Ai+lnbG+n97WoJcHjpKdtTNRGbJ3jJASTqerD5b8l5N/aNhgdS0gkijLOHxXkZyzLYtIA5/05lHFNRzQxulrZY3gWIaCAdTrowpnjcl6hVNJ8H06WPNdl7Eb35eavxYJUxR0fEpbslia50gNg3zvYLUg7PfDxMq46y0jX2I4IJad76nXdFCK7EqWFtTXAAMtkZGHkDxI0F1wTzNL4OhR5+TzjoeBFKOLBG4j9VmdcNJ8BuAV52swHEamZssGIuje86iON0Tb+QNj5+69myOqhqwImySuve0uUBp62G/ulY3BicM0To5Xd4AuHJp6apIaunwx3ibVUVMDjqcFifHickeJukLi10TRmjsBbew39UttNhEFO6OQuzGUPJjbd4sNtCQNU+uf8JR5sQc8yvaHRgtc4OO3IED6JXZSkqMY40lHTh8ETwyR7n2ynfbmkuWRudcsZJQ4bHVHaLDGtMbzK2UAC7mb+J1SsP7Q4PBpLVu15shIIPgcyuU9Pib618EVeyJtiGcWJgDG9AT5c1Wxz9IYUYz8Q6o7ouGUQcwb6XHgkuMuK/r/genF9jcV7S4NV5BS1EhkeAyQPbe4AA01GvVZtRXwvpWfDVM0Ra85mxxuGba2uceKpzNrayCWaq47o3kFkDqTJG09QeXqVpdmMNfOHl7crObuieWSo0COP3GUuJsjqXSfHVmXvHglrnW6fb/knUeP0xhy1tXWND3OdxIY2sceg1zcunRVKPDKn9LENjvYpPajDf+MZDJEJWG2hGl+iSM05VY0ocF19T2cnzCqqcXqP/lmzD2IsjFdhFJCyGgqa+MAkx8UBzY/AWbt4bLIxHs1DDRQSNoImuN7gXuP+/wDJW2dl6U4MZHYfGJGC7Pmv426Lbsap7n/QGyXQ/E8apajDJ4jWDiSxlmVsD7m+hsdhus6DG44o2S/oiOeqibkBqXB7WjlZuo5X5ak+CLAezkLw+Q0jGZTo8gmy6l7P00+KGKSga8aNOYnb3TvLjdxbAsUlyU63tXjTIpQKOnZFO2z3RQWGunVYk2J1wqS181S2OwGaM5RYXNjbXmV6HtD2apqWoLYaGNrDtlvqsrtF2eZBQwVD6dgOTLlse6Bt4dVbDkxKkl3+/kSeKT5KsuIxw5RTS3L25pCBbXp4rJr8UzPBNQ4lmrS06t8imtwGtqMPkqmMbHAy2W4JLjta3Lnv0V7AcEhME0tRBA5sYBfLNdxBN8oa0dSN/K/VdTyY483ZLZN8UYUFRXTVLK21Q9rHF3EzEkk6E3PXmVsSAtNnaHovT9m8OlfLLmYBGRq4i4A62CU7stLVyGWTEYaYzXcxhyGwFueY75mm1gd02n18FNqXCEzaV7U12eZKEr0knYySJ+cY1DJT5rZ2yxt56bjmPwWfWdnZaSGoiqauMScQcCru8tLNA7utB637wBFtL7Ls++wnL9tMyCUmedsMbpHXIbvZUcQe7Dp5aSaWabIbCRl2DYaWc2/Xost0kAsIWP01vJY3Plt1VvNa4E2U+Tdp62lqjwzxMztI2hurn6WGinEHvhxWKOpqXPb3SJJc23eGoNyLEuHogwikov0eaqaSoic14aJ2AhsTztqNT3QT7pTnUcDxaV4u8mRxiY5xF9wb3N9dFzyyXIt4pQir9zTNVQEtiyzSShuvBkzBx1tbK0m3yjXmmU8b5w54AZG1jXDPe7t8wGm4IsqubDXlsNHLNKSCG8R7GBpFyDaxuD5j6oaLGa2igkoZC+allaMzQ7Yai4PId4+4UnOfaDUfc2BDFSzxfERwyMe0OIjc1xA6abeKw2UEsboZ6qqL2OlblObuvylpcOml99ui9BhtZBLWw5Jxxcga2OeQvdvytlGm+pt/Kxi+G4Sx9K52N08jmgMM5i4md19LhhsNLC56JIylYZbR76CUV5Zi84mBJOaTLmeTvqddeWo9F580vExF8NbE+OlJsyPiCInkBcnT16br3FJJX17qttLJQStp6l2W8GZziLEHvONh4XtusXEexONYlXy1UtHWN4lnDhxRnW2w77bckuCOQOTJA8dXYdUQxuYziuhYc7HtsRbnc35a7X+qGnop56Oomll4ToGCVjZAQ+QHS7b8tzfwXs39kqyGmNOcGxsxvDc+WOPUi+13m290qZrsDFHSYtTTRUvDdZj42RveBbNnte41HM9b8l0SlkSJLY3weGhZ3Q8SuEpdlLWkgm/Pa31V+ppZKavY18oD+EHlxcLEH9n8Lr28MuDYnIyjrKX4atBHAkdAAx0dyQDbKeQHNeZ7WU0cXaKSCrhhpMrA9jWNdZ4I0bpz5X8EkM0nKuh3jSRRigiLmvnLOKX2s5pIGmhuTY+S2aSkqqgzTUlNTOGXMDEC0uF7Xa1ptvbS2iHCcJppKJk7MQgidFTOlcC1xvc2+zcgAf3rounrI+ztfBMKKjqgYQWPzNe1wzak2uL6EJZzbbUex4pJcgup8Slj+Dq85jDbNhkfl4evJtxr4LRw3D5MBMFXLUQ2lBIiDM7i29r5XC3I+y2MBxKOesrJs0NJntaKOUMA2N9v6fitCsxGmke0ntA+MtaGgRYq1g08Oq5pZHe2S/f8i8ILtMv4TjdK6WWm+JfUuyWaIoC1gIN7i2m3QBYPa2RtTiDJYop438Ih3EYW7B2vstOiqpKlhp6PFJq6SxNv0lHK+3kXNSqWiro3uZLDimVwOrqGNzQSCL/MVHjn2/f/AILKq/iYUcWXAqqU/bnpx/Hcr6jSz01LgVI6qmZFxI25c+l9AvmGMOmp31WHNa50UWSokLyxhFjrYAkEX6dF6vAO3tFV0dNhzaYCZkY1kl0dbSwNtNPwXn5cbkt3tz/Yd+yR3bmKOtwOF9E/jh8/c4QzZiA4W915ilgpZMEhOIxRRGnyMzNoxI53UO1Bvt7lbFT2iOLzcKGVzGsnzQtY8MIPK2gOa1+fPyWHP2enxR1RJxJHGnaXvFU8EgeAIBHloqaeaxx2S4BKEm7MMuonPqIpG00Rc+8YMN3akc+Q9VsUOE00eKzx2p6nhx3FRFFxGk26EHfQXtoltw2ai4VVVwQz08gMgs1shby1aSLbeazcUbimDOkhhcY3Ps574JLggi4Fh5+i61kU3tixHBxds0K/CW09TRzugawzOcOFDPw3Xtz2yi5/FYQwmXjSCaWF1K11+FFM6ztNLA66X5+KZh2IVFQDFK3iPNgx9rW8167GY4Keso4q2CpNSIg1r2OhcHgjTMQBrbRaWWeJ7WK4qVNLg8BV4dFTsbLFPmfcEMDT3TvuR/dlXMM8hbne59rAXcTYeF19Bkw6nxWpjNNhdQH5XMyRcMB5N9ctjqOVugVabAabD6QF1NVyGUNe1wfG4s3ABIaSN9R5Ki1qqn2S8Db6PNv7M18VKak00vC4fFBLfs3tf3WO6KR8ojiDnOJs0Aak+S+tT09RXYOynhpa6OmgGV8ofmaeffA6eAXn6zszLBX5aOoe1gcG/EwtcAQTvca77IYtXL/uFJadP8TFpcGimwwfEtqY6wGwjENm5RfMS47G3JLwiKWj45guIqiIwPMszW2a/TMBoSRbkt2sqqfBmVkMldI+YD9Q2WVjpWF2ri5pBve/1XmZMXxNwaRWN4Jt3M0bHWF7bDQgbdCdFXG5zu+v4gmoRosYzK8ZaV0sEvDY2INhYCdPskgb6eenmsump6yV0MDXhsnEtkkFspFiDrbTX+ws+ofYNs0h17l199rfzUQ19TBHkidYXJ1AO4AO/kF2whtjUTllkt2enoxV1MU7ap8MD4m5s7iBn6Ab6/3ogpsP+NieC7iTkhoabN67X8hoFlRdpcRjaQRTuzNs7NCO9Y3F+p8fRWa7tNM8U9Rh8j6aoaSZeGGs7xAFwWtBsbbcvVTfmuqGU8fubNFhsbcOfS1dLVTRxxGV7YQZA1+tjodCG7Dbe4S3spH4TBBDHIwMcA3iX7maxJ3ABNtSvOVXaPFKqJkctSXBri7MQC4kknU7nc7rf7N5q7DZ5KqaV05kDo33F81zcknYWvzWjGcE5TA5xm6iXa7svU0+SlnqqUscHGNgmsBpck5rAbfRYU2EupK5sYdTGTR8bIWufI7WwsAN+emi+g4s2k4kL58Rex7gQJIJ2uc3uHTNmuASD4LExGDD6PEIqqKsxGSqaTwZpCDcDmCCT46FRxZ5S7Y8scUeUmgrX3jFLOIy4cR0lO/RxAdr00O3Q3VeogkiLRJFBG5wLuG6F7Sy5Ngb+G2+hGq9DVmrfFVOqHQ2M9OTaYOP+G0Dc9AL7WOiOjwieaAOqcOL36AGRkgNrabFVeWkL47Pf49i9HwI6fC8PgDMtyTUObr+7uvNSz4nG8ZKuGBjtSW1L3W9OGEZaDa5FvVRLG2249j+S9FfS8HueZ/qGT2L+CYs2klj+My1LuKXOkdK4ANIAtbKb81sHG8IOJd+ma6mLbHNUPPMHm2/L6ryJjaDuPYoHNAO49kkvpGnbvkK+oZPc9fTdo8IjfVtfFIIjrG0VD+QtpovP1WO0s4DI530oa5xzF7nF1/2W/j1WU4AX730SS1nM/wrL6VhKL6hMsMr6WSZxkxOSLTR4zuJU1BpZ29/tC5+m1pQPrdUxFH97+FG2NgO/wDCm/0/EgrXZGSaemc2xxzToDJb21RQU1NHo3tA6MHfIZB/NSY4gOf7g/NAY4v7YPzW+zgN93MF0EIfmb2ieHcz+sP80xmD/GvuO0uboXskv+KrubGDoP4Qr+HiAOGc2H7LfzSy0kYq0NHUSk+SxH2OrZmgDtLE4dCZfzVj/wAkYoWZR2lit0vKtei+Cyjva/8Axs/NaLPheVj/ALWBcssdF1I8qzsTikRFu0MAaDcgOl1QO7NVsDsz8bgDubmukuvWyupWgm3/AErDxGWn1DQb+bfyWjh3MzyUYM+DzyPcHYzE/XQuMhI9LpcuAv4QD8cjfrsWyG31Vl0kWbVrz5OH5JUr4HN0Y/1f/wDyumOkiReoYntLwq74ZlLNBTCKBsbxBCWCR43cQDzWRFg4DHE426MnkyF2v8QV2UxZvkPv/RdeDL/guv8At/0V46OCVHO9VJsyPhJ4pLDFJsvNzA6/tmQGmndJd+ISEX+Ygk/9S0X8K/yH97+iAcO/yfVVWkx/BF6rIV5oS6Nkba2R+Um7nRanX9r+7JL6aUlzXYjOWcu4dfTOr/c/yx7oHln+W0eqy0uNexnqsj9ylHTxBzxUSSzxv3B7hPrco/hcN/8ATyj/AO7+ibdn+WPqiBb/AJbfcpvt8a9geeb9zqX4WmljlgZMwxuDm2l2cNjsrNdPDidRx65ks8uUMzPeLgDYbJLS3/Lb9VYjfFziZ7n81OWDHd0dUMs5KmxJp8NaxrfgiQOrtfe11rSdppzFHH8PDaJpYz9UwWaQQRo3axKz3vjI0jb/AH6qs8t5BoQWmxS7QMmWUema9P2oqKYudBTxRuc0NJbGwHQk6d3TcpT+0BLg8UFK1wIILYYxyI+74lZJcByafRAXdGt9gmWjwrnacz1OT5Nsdq61oIZGxt7XLWtB0FhsEmp7T4nOD/xdQz9h7f8A9Vk5zfZvsPyUF58PYJvtcXwJ5pFl+KVLyDLUVchH3p/yCJuNzRxOiEeeNwIcJZXPv7lUi89R7BAT4/RF6bE+0FZprpl4Yu7Mx7qWJxZYAvkkdttu5c/EYZpWyz0EUj2tDQXSPOnqVRzHqpErxoHFD7bH8DrUT+S9Li8UlOynOF0XDjblacpzAftXv67oG4lEGZP0dT5eer9dvHwCpF7z9p3uozSfed7lD7bH8DfcT+Tfpu0DWyF/wsUDi0NJjhzAgC2ouAVQdSU+IVNzXyQ5j/6Qn8HqiHyfek9ymwOl4gIMh8iUktND9PBXHqG+Gex7OYZNgNWK/DscIkyFhJwxztDvu/wVnFu2VdFUZ31jamS2Uk4cGafvrz0clU6KzROf3lk1rZS+72vv43XLDSqcvW7/AJHVPNtj6UNqcRZPPxHUbAbW7rnt09CrkeNPiawxwPaW7Hjydb9Vh5Hk/KU8QS5f8J1vIq89HhqqJQ1WR+5oS9oK0kZS5uU6HM429yopO0WIUzXiOVxza6k6HrusqSJ/3CEsRP8AulFaLA1+KFeryp9m07tNiWZrhIA4C2YXv+KS7tFiXFbIyUxuaAGljnAj6rM4Eh+yVxp5Pu/VFaLAv0oR6vK/1F+DGquH/DcWfsucP5p03aXEnuaRO9mXYNe781mCmkI2H7wQvgeDrl/eC32eFu9qN91lrs1IO0uJwzCRlVKHA3/xX6/VE/tHiTxl+Kma3mGzPF/HdY/Bd4e6kQn7zfdZ6PB3tQFqsnyegg7S1rKbgske1p3tI7X6pNVXT1TCHPfk5MD3WH1WdDSk2/WNF/ErWhwtxjuKuEeGZ1/wQ+2xL9JSObJL3MOVsLc36iMk9b6fVV8jPuhadbRcMm8zT5ZvyVVtMD/zPoVbxQroW5t0VzEx/wA1z6lC6mZ0+qutpGHeUj/Y78kLqWPlKT/9ZRhjg5VQZblGyo6maRsD6pfAYDt9Vf8Ah2Zf8R37iSYm30cf3V0ZdLGKvacqzN+4ENNC52rdfE3/ABWgyla2MhlRK0E3LRJYX8ggpaQPPzO/cH5rWGGP4d7vt+wPzXFkhBM6sbk1ZizAteC15zDnmcT+Kl7qieNokne4MADcz3HKB01VqqoXtds4/wC1HBhr3svZ48m/1W8eOroXfO6M2KWWklEkTgHjY2v+K34O3ePwxCOOukDQSdJHi5JuTo7qVjVdI6N3eD/UKrw/P2R+3xS7iI800+z6gKE3+cqJaEgfOfdXmho5j3UTBltHBdW5nBXBl/BH7wt5pclGB9r6q/lHW/qkyN10H1WcgpGc6mbrrf1SjThXngi9h9Ukl19vqhYyQltK3m4JsdLGftD2TGXPIKwzNyspTky+OJVdSR20A/dSn0bB9oey1HcW2oHqAkPI1vlv5KamyzijK+EYXbk+i1MOw8OItnHkFWLXF2hW3hDJsw/WCw8SkyzdD4oqzWoMNAA1k/cWj8EANA/1anUUbsoOY38/6LRjhIF3OaV57k7OxIwJ6BxabZ7fsrErsPtckvJ8rL21RHdpuGkDqsDE7AfYb4p4TdiyR5GShObTP6WSZ6HKO8X+pC2szQ495vuhncwN0XZGbOaUEeXlpW35n1Q/BDLcM+q1pbOOtlDmtyaXV1kZzuCMKSlI5D3SjTkHYLSmDc2yBrAeRVVMi4clD4c8wFDoB0Wm2K/OyGSMDmhvDsMo0x/srm0p+79VoZATuFIaAg5jKBWio3O5WVpmHPI0sVYgAv8AKStCEWGjCoTyM78OJMxZcPI+aw91VfQnqvRTPPQ+yz5yCb3sU0Jtk9RBIyf0ff7qg4cP8wey0m3vsCjIuPkFlbezi2oyP0cy+sn0XGgYPtE+i1crAflt6IJDHyv7LbzOCMs0Tf7KgUjP7Kuuc07NSzlvtZNbF2oS2jbyATmUbQPlHsjY4dCrTAXN0P0SSkUjFGe6nsdNFApiT831Vp7XB39AiYxxNr29AhuH2cFX4XmXEq1QUodM0WKaWuHj6q/hEQdUNzZd+tlPJOolMMPUa0WGw8AF8QJ/aI/BecxilijkOWMN8ySvokcDDTBudrdNhKV47tHThkpLTe/R11w6fLcz0M0PQeXbA0u2HstGOhPCuALKvHlMi36WKE0/dNz5rpz5GiGnxp2eaqqYtOoVVsIuQfwW5XsaL2d9FmhrSfmsr4p3Ehnx1MrfDNPRc6lbfdWSxv3lByjqn3EdoLKRpby90uWnY08lbaWlujUqZoOtz7IKTseUVtK4jZf5Qj4TbjuD2RBoFrJgN3DQpmyaiXqCNtgSz3Xq6KCIwaQgm3+lYWFDMWjLc/tWXrqVrWw2MNz6Fc7kd2GPJ5PGYQHGzGt/2hY7YvD2XqMZDST+qaD4tWFlF+nkn3cHRHH6xEcAvzUPpwTt+CvR6bOCiRtwSAT6ptNzlQ2aCUGZToCARYe6pvh/WfZHqtSW4J0I/wBypStJkG/uvo9ZBeK0fLQbWSjQwema6UXyleyiw2N0I0aNPNeWwSNzpW2tpy1XuKWL9SLtLjvbKV8hqJeo+hwL0HlMZoRETa3o1BQ0YLLhzs37IK28VhOcf8Pz+6Ql0zIy05obabhqO/0ibfUeYxanyk2JPmFiOj15L1OLxMOYjMPMLzrmd42aCujHLghkjyfRWAE7NHooqNrC3snNewHVtx0ugqXNcO60BVvk4a4KfeN+6UqQEDUJ2u1kmUnoUWzJFVzj4oRY7kpj7kbfVCIyRqlbHSCjDeqsMDGndV2N1VuBmu/0KhNnTiRMmXLyPoqktuTfYLTe3u2ufYhVJGHW2aynFlpIz9b6A38lv4IS4j5W+Oyxi12YXvbxIW3hLA4jMNvEJMr4Gxrk9bRhzWi7r+RV3O7k26pULY2gd5XzJG213D2XEdJTqM7mkFrh6LzmKQt1uST4lemqpO6S1wt+yvO4m9zgdbj9lPDsVmE1ga/Rt0U2bJqAPMhSS/P3ST4XshnkcGaj+JdaIsypj39XAorjJ8v1Sah93G1/JC17svyO/eXQlwc7fIqWwJ390sOIOoPuhmJJO/uga2x5+6ci+x4eOYd6FDK4fdPupb/eqiUW539UAlZzzdc080RJXAjmiFIsU7zyP1WlDYi5Nz4lZ9NkvvbzWnE+MC12+y58jPQwdCagaaLPlbrutSokaR8zfZZ0xYb2cPQJ8bJansQ1uuyYdBq0e6W2197qXAH7TlU4ghY8kMjW8vxQg25/RA93gf3VjMhzdOaS4C/NGXE87JZdr1TChN809gNvmCrtfboniYAbtSspECQOvyQtzg7eymSYfeChsrfBAp7DBI4aarSwt361p7p1+0VmhzCdMvqFqYU0CUHI0+SjlfpK4V6j3NI6QUwynl94W/BeT7SxyOeXEW9l6al4L4e8Q0/sg3XmsepmtJLJQ4H/ANu1lwYXUz0MquB5ljTn3FvNbdMH8DRlx/8AIsdjRxNz53WzThwj+d4Fueq6s7I6dGZWNuTdrgfNZxGq1MQvmN3etllOcb6beSthfpI516icuupCOw56lA1zuY/hUkDmD7KtnNQ5mS2yXPlGo0ClhYRzQSluXT6pU+R2uBbXG+xTmm5GhPqqwOu4TYnEEWVGSiejwoMytvcf7l6yktwgB00s4Lx+FykEZgT5L1tLVDJ3n29VzPs9DEZOLsfmILb9SdVgSGz+S9HizhICRID7Lzklsxu436p74OldktzE/L6hE5vXRCA0DV3si7uXQn6q+j/6qFz/AIMpyixVV1+IN7+asT3zGwv7qqXWeD/IFfUannCfKLjN/wCz0WBnVmZtzy/u691SPaYh8w67L5/hBa4tGSxPO4C9fQtPCAaGdF8RqV6z6TC/STiziPlNr87BZrHvY24uTz0VrEaV5aToCVlinfFcg625WKWPQkuzOxd77G4Oq86++Y7e69HiN7EOfYjfZYEts+xXTjfBGa5PoYcwEWISqhzeTfWyOJwB3PsUFQ8HYetlf3OD2K2YDYfRKklOxafYIpHEE6qs919yURUQ6Q7BpCDMb7IXPF9nIeNYbWSsoh7HNvq0FXIHxXu5l1nNlH3G+acx5OwaozR04+DTdNDb/BJ9VUmqI9f1ZHklF7gNbBJkcOYuppFZMkS5nAsDgR4rewguNg7PbxC84AS7T2Xo8E0IvmHkCp5ehsfZ6imacosP4VcbGRuz6JFEwkfM/wBirli3UvXGdBUqBYbP8gFg4g5wNspt4r0FQ4Zfnv6rAxF97nW3VPEDMaRjM17keRVaoY0t3f7/ANE7Nd5sk1UjgCLm3muqJCRlytjDjr9UAyWOl10hu++t0Bc62ouuhHOxMobf8kruldLJ4WShI7lZURNlgZQPlKXI8dHfRQJHDeyTI++unusA5zh0KgOuUouB5D3RNciFFyAm4stCFxt19VmwvI5q4yTS2Zw9VCZ3Yuh0smhBCoSvuTbVWJZAG6uPqVRllbc6psYmckG2tlxffZyQZByK4Sk8h6Kpxjg49VDz4oOKDu1C6QW+U+yxmC82SnOUvkuPkKXcE7WTCBixOqc3Lbl6pDU5rPD6JWykUC9reQahBb90e6J7AfFCGDolspQ6MjT81r4ZE5725RJfq1yxW3BFvoFsYUWOeA8ODuR1/ko5n6S2Fcns6WF7YwS6Y6ddVhY80ZXNLJv9x0WzAWshaOJK3wJOvusbGJgGutIAOptqvPxv1noT/E8y35+gutanMnD7sjbeLCVkOcDIc0g15gq0zRuhB0XTl5JYeCK9shcSZATzAast5kDvmHsrNQ52uh9CVQfoe8XX81fF0Rz8sM8S9yVJkcOYSMw6lSLkcz6KxzDxI7qlyOPXTwUDoV0jRbceqF8hatAXN7qxA5wd4KnpfQhWIQ0G7rJm+BI9npMJ7xGbM0DoF6iAxhlrOdpzAXj8O+HLgS5g6ErfiFOI9JI/Sy532d+IHFLOaQBcDa5t/NeenuD3mgBa1bLBYASfxLGndHuHEpkXXYOYbEgeK4yAaZm2SjJ0aT42QukBtvfzXVpPzTJah+lkSPu42ckG5cLE69Ebnt31J8VEYYZN19Jla8R81V5DWwsnM27wR/qXraNvcsAL88vNeToC1rgT+C9JTVUIjH6t5v8AaA/kvjdSvWfQ4fxDrNAWxxuPhdZb8zNOEPdXqiop3D5SDydlWbPLFmNietrKUQS7KtaCQTwx5i6wpmjOe79Fq1T2uBs8nyCy5Cc5sXALogyMj3jWNHM+6Ce5GhJ813EOxJSZXjkNV0+554pzDr3tEl7B1JRueb6390iQhECBe3L9oJZt1CF+vK3ql6DmErHRZZbw9lZjNlQbkO7k+N0YG7vdRmdOMuF4A0NkmR4P2z6BCXMtoPVJle225U0UY2OZub53+i3sLqcugkkPmB/NeYYWF4vr5lbuGMjcRcvb5FJlSofGeupasgAZ3erVdbUPe3fQ+AWPS9wCz3Dod1cDyRfObrjaOgZO9wbpr/uAWJiLnC5Lm+91eqJHFpu8+hWHXvbtpfxKeKFZTml15+l1TnkeRsf3Ub3uG7hbrdVJZQb7LqiRkV5XXJuT6lIkcBfRTJJqdDbzSXSk8rK6IMVK83+VKD3A80Ur+g0SOIQqokywHu8UEj+VkszEcrJbpjYoAslzrKWvd/ZVcynwXNlCIY9mhG9/IqyySQjUfVZ0cosnMl6KMjsgW3vNu9b3VWVwvoAhe4/dKryP5bDwTRFysPML7hTntzVUu10KkEkKhxljiA81xePvJG/iuWMw3vHX6JecE6kqHEW2sl5xfkjYCwxwvqU4PbbdUg4dUwP00PolZSI57m8kLXC6WZDz/BQH+aUoWWvHO/utnCZ42nVxHmQsKNwvqQFqUDoxKLnXx2UMvKLYez2cJjMXccL72tdY2NBzoyS0ADrpZWaCQGP5WC/U7KpisjAwh+QDldy4YcSO+XMTzTi5klmut7q5TzyBtmkA9bqjPJGHlodmPUJ0MwA3cOpXVPlEcfDGVMsp3d+CzZJH5jqfJWKmVttHtJPJUJJNdCfZPiEzMPOSdQpD+iVnP3gFNz966vZyjg4ncBBIf2fdCCeoUOulvkb2BO6sU4BIVO5B6jzTo3AajME7fBNLk3aDILZgR6LbjfHk0IAtzaAvPYfLe2rj9VrNlBbo0jw2UX2dmMmtZERdr7eX/ZZE7QDq8+hVypmJB+X1Ky5pHO8RyTIsiQ5tz3jZTmFt1VsdNbI8oG0tj4hdWmvcJmfp6De4X29wlEjNpv5ILXcbOuhdmB39ivoJSfjPnmvXZrUcj72F7jewW9STARgSX9v6LzFPmIHeaD/q1W/SGrsMhFrdSvldUvUe3hfpL00rLE6j/as+edpOgv5BWJjK0frMh9fzCoSl+ul/EELmiNIqTykg7eizpH3dfID6K7UuNj3dfELOc/XU+wVkSZ70nnkPukyPNtgPVKLzfZ1/FJkkPU+66zzzpJCEkuJ5j1KW551P8kl0jvvIgDefMlBc31Nkl8hvuUOc87pWOi0HHqrETuZL/RZzHkHRwTMz+qlJF4Gg57APt+v/AHVeR/QkDyVcuf8AesUDnSfe08kiRRssxZHOsXEnwWzQMi07st/BedZK8H5tPELVo3yaDieynkHgetow1rRo8D/UrucdD7j8lh0smgJew38Vea4WuS0+K5WdCDq5SGnKw+n9FhVsrtS1paet1oVUgdex/EhYtWbXtJ+KeCFkVZZZDrnHpqqks7xv+SmWVtrOlP1Vd72gb3HmumJCQD3uO1kl7n/eROlbZVpJb8/orIjIlxJOrglm3VLdJ43S+KL8k5Jj7eKB1uiXxR4JbpQsbgadFwKRxfBSH+SwyLTHcrJ7HnoqbHC6e2TTeynI6oDnv02KrueOa57/AB+iS8t+8tEXIEHtRcVvRIzAc12YeCocxY4rR9kIHSjok5m7XahcR1CAGMdJcbIC/wAksuHVQXeKIBof4Iw7wVYPCMOCDHQ4u8EJdbogMltkPEulHSHNlIWjRSC4zZLeJKy2EX1WjRuiDxmsPM2Usj4LYlyb0HCZtlty76RWPpS03Go52K5ghyEtka232mn81TrZDa3F5a3l39FyLlnY+jMkkhGgaSb89EbTGRo148LpEp11ygeBXB3LN7FXZKI+QWGqqSBoO6N7xb5z6hVZHDWxKaAMlB891APQkpGbxK7O7qVY5ixfrdC4jkSlZ3D/ALKDIUAh38U6JzgRZxCqZ+qYx58LeSIqNqkllv8APr4i61m1ErWd5xt4AfkvPUso208wtBs5Fg55AU2dUGW56hxNy/T2WfPK517ObZS+pZc5nOAVWWZp6kIoqmSH23LVPEHQFV3SNJ3IQ5/P3XVp73E8sltHcQX2A9EPEBdoEjfqFALi6117M8j2HjbE2acADddbjxstWnkdYd22m+bVYUGbQOft4rTie8MJ1K+e1PLPUxcI0jUS6htgOuXdVJal1z3iPIJZllNtCT5/1SJXF/2Lkc7G4XMkO2Lmnu4m58yFQfIc24Tpr2Nmi/Ukqm9pLtbel1VE2e3NQ7fNZKknB3eb+SRn6t+iTI4HYLqPPsa+QW+Y+yQ94P2kpzuVkh5ceSJrHOkaNnIeMPBVyT0Hulkm+yDGTL7Jx0v5JnEB1DR6lZocetk0POxKlJF4suZy7oPJA65OrnD1VcuHMoC8E65ko5oU8Z3zEgdFq0cbTY59+S8/GRcWDiPA3WlSyWN2l3oSpTspA9PT/qx80dj10KsPe8t0EZ8iSsSCp5umf5FWDUtcLNe4nyuudotYdQ6/IXH+krMqpSTawA/YTppC7S7r+qzKi4vd49iE8UKwJn9bDzaqU0nLMPZE524zD3VeXLfUt/FdESEgHycs/sEh7/FG4geKU5w6KqZJgF6EvXOcOgQFw8E1iUFdDcIc6EyDrdazUGfVcEvieK7MhYyRaYmtF/tfRU2u8k1sngfdIzohRYcDZV3eYXF2myW4/wBhZAmTp1+q6wKUXBRmHVUsgx2XxUOAHNKzKC7x+qAAroSShJUXRsFBgndEHlKBUgpWxkGXk8lFz0Q3K65QsdIawuOtiPIK9SibMMrj52GyzWusdyrlNK8n53W/aUplcfZtNnnbHmLo3dL3VWd7iSXPdrvZG2YluYgPJ3uQqtS5+1mi/INXOuzpfRUluX3Av/JDncBbS6l7SL90WG6hpYb7iyq2IkC6Q8yEhz/C6c4N6D3SH6dAmixJg5z0XByi/kozKlkQ8xXF3igupuOaFhJvdExwB1ulXB5Im2B1uEbAaNOQdCfcK+HNcwatCx4iN9fdW2SuOmuiUvFlmVjGjVwB+irSODToQf8AapdIRu0+pCrPdvbbpdGylhudzCFziRoElziOa65+8r4ZUyeR2g7eC6w5j2Sw4/e0U53dSvTclR59Mt07iBoSdeqvxl7jcj3cVlwSubu0H0V2Oq1AGT1svIz9nZjqi4XAAbN8LpUjz1PqUZqBYZQ1vkkyy6bb9AuZFGIlkda4H1VV0rsx0HsE6VxOoNvAgqs69/mt7p0TZ6h0jvNJc866lcuXWcIpz7/1KS5+mrvRcuWZkJc8IL3O6hcgMgrj7xRN02C5cpsrE4nwCgX5OAXLko9DY3WOrh6rRpeJoWPjNvL+ahcpz6KQ7NemdNs4C3hZWxny34hb/vNlC5c7LlScE6glw6/2Vn1GpNhbqVy5NFisz5D0BVaR1ha1ly5XiRkV3EdfqklcuVUSYtx10KEuN91C5MIdm8VBIXLkAg3XBy5cgYNr7I2ydVy5Blos7OgLly5BGl0CXKMy5cmJHXUFcuWAQSouoXLGOupueq5cgMjiSuueq5cgMgm3HK6sMc4nfToVy5JIpEsNkc0dwAeRUySSaEjzGdcuUvcsuitK65vc+IulZh0XLk4l8kOcOiW5w6FcuRQJMDMFFwpXJyZ11GniuXLAO08UTSRpa4XLljDozy1VpkxaMve89AuXLUUiwS83ucx8dEtzh0PldcuWHsDfZpt4KCR91cuVsfDFn0QC07XRAXPzWXLl3rlHGxsfmCPEK3GWEXBF/NcuXm5vyo6YPgY0AHQNseYKXIGknY+IXLlAoVpCATokEnp9Fy5FC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935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lstra, Optus prepare to oppose tower bill - Telco/ISP - iT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" y="15709659"/>
            <a:ext cx="2967902" cy="2151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se 4 Trends Responsibly Changing The Face Of Cloud Data Center and edge  Infrastructure in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" y="18207586"/>
            <a:ext cx="2935575" cy="2154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stralia 'unprepared' to handle risks of AI-powered health system |  Healthcare IT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" y="13195260"/>
            <a:ext cx="296790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es hybrid health care improve public health services? Lessons learned  from Australia. - drbobbell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0665854"/>
            <a:ext cx="2988392" cy="2308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ducation System in Australia: Australia Study Structure">
            <a:extLst>
              <a:ext uri="{FF2B5EF4-FFF2-40B4-BE49-F238E27FC236}">
                <a16:creationId xmlns:a16="http://schemas.microsoft.com/office/drawing/2014/main" id="{E0F2F774-9468-9D04-CC3E-25E240CA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9746"/>
            <a:ext cx="3007585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stralian Education: 11 Standout Features Setting It Apart">
            <a:extLst>
              <a:ext uri="{FF2B5EF4-FFF2-40B4-BE49-F238E27FC236}">
                <a16:creationId xmlns:a16="http://schemas.microsoft.com/office/drawing/2014/main" id="{4769B3AE-07C4-8E85-0093-176B7032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005002"/>
            <a:ext cx="3007585" cy="2052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ustralian Politics ...">
            <a:extLst>
              <a:ext uri="{FF2B5EF4-FFF2-40B4-BE49-F238E27FC236}">
                <a16:creationId xmlns:a16="http://schemas.microsoft.com/office/drawing/2014/main" id="{015F8C6F-484B-FDF5-F464-D076E9DC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172303"/>
            <a:ext cx="4579334" cy="4397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2022 federal election and the ...">
            <a:extLst>
              <a:ext uri="{FF2B5EF4-FFF2-40B4-BE49-F238E27FC236}">
                <a16:creationId xmlns:a16="http://schemas.microsoft.com/office/drawing/2014/main" id="{CD25F56D-DA72-C195-1DAA-AD5873AA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1425315"/>
            <a:ext cx="2742553" cy="217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9BBC5-F37E-4CBC-FAF2-3AA7EFD4AFF9}"/>
              </a:ext>
            </a:extLst>
          </p:cNvPr>
          <p:cNvSpPr txBox="1"/>
          <p:nvPr/>
        </p:nvSpPr>
        <p:spPr>
          <a:xfrm>
            <a:off x="5007467" y="1168833"/>
            <a:ext cx="70643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Federal System</a:t>
            </a:r>
          </a:p>
          <a:p>
            <a:endParaRPr lang="en-US" sz="4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Australia follows a federal structure, meaning powers are divided between the Commonwealth (federal government) and the states and territories.</a:t>
            </a:r>
          </a:p>
        </p:txBody>
      </p:sp>
    </p:spTree>
    <p:extLst>
      <p:ext uri="{BB962C8B-B14F-4D97-AF65-F5344CB8AC3E}">
        <p14:creationId xmlns:p14="http://schemas.microsoft.com/office/powerpoint/2010/main" val="381910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437</Words>
  <Application>Microsoft Office PowerPoint</Application>
  <PresentationFormat>Widescreen</PresentationFormat>
  <Paragraphs>80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Baskerville Old Face</vt:lpstr>
      <vt:lpstr>Berlin Sans FB</vt:lpstr>
      <vt:lpstr>Calibri</vt:lpstr>
      <vt:lpstr>Calibri Light</vt:lpstr>
      <vt:lpstr>Gabriola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</cp:lastModifiedBy>
  <cp:revision>10</cp:revision>
  <dcterms:created xsi:type="dcterms:W3CDTF">2024-10-17T13:36:31Z</dcterms:created>
  <dcterms:modified xsi:type="dcterms:W3CDTF">2024-10-18T01:13:46Z</dcterms:modified>
</cp:coreProperties>
</file>